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66" r:id="rId5"/>
    <p:sldId id="285" r:id="rId6"/>
    <p:sldId id="282" r:id="rId7"/>
    <p:sldId id="277" r:id="rId8"/>
    <p:sldId id="280" r:id="rId9"/>
    <p:sldId id="284" r:id="rId10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A8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AEA15D-B5B0-6278-59F4-21E78CE829FE}" v="1" dt="2026-01-19T15:37:55.984"/>
    <p1510:client id="{D507928A-BE29-A4A7-C411-FADEB1008B52}" v="6" dt="2026-01-20T13:33:58.341"/>
    <p1510:client id="{E6D79DF8-A110-4C86-BC61-CA8A872CCCEE}" v="238" dt="2026-01-20T13:42:17.0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1E854-05E6-4A70-983B-39C7BBD12F04}" type="datetimeFigureOut">
              <a:rPr lang="en-GB" smtClean="0"/>
              <a:t>20/01/2026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FDC323-42BE-4F57-BAE9-591781FB41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395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Kerry welcome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FDC323-42BE-4F57-BAE9-591781FB410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883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3E65B5-ECEB-64E3-34E0-223B8B5469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706650-2635-D1DE-CDCA-7DB3A7F779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80B280-FA2C-5CA5-F898-02EDEEFCD4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Darren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703251-132D-ACE0-27CD-D1DDD9D88A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FDC323-42BE-4F57-BAE9-591781FB410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9889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4B749-3E76-FD00-118D-F8391937FE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C00350-A2E5-779B-E601-BEBCF3936C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896267-292B-565A-F919-612598145B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Rob - </a:t>
            </a:r>
            <a:r>
              <a:rPr lang="en-GB" b="1"/>
              <a:t>Building on the TIS UK and CPI training</a:t>
            </a:r>
          </a:p>
          <a:p>
            <a:endParaRPr lang="en-GB" b="1"/>
          </a:p>
          <a:p>
            <a:r>
              <a:rPr lang="en-GB" b="1"/>
              <a:t>In the classrooms …</a:t>
            </a:r>
          </a:p>
          <a:p>
            <a:endParaRPr lang="en-GB" b="1"/>
          </a:p>
          <a:p>
            <a:r>
              <a:rPr lang="en-GB"/>
              <a:t>First and foremost – understanding of the individual student needs</a:t>
            </a:r>
          </a:p>
          <a:p>
            <a:endParaRPr lang="en-GB"/>
          </a:p>
          <a:p>
            <a:r>
              <a:rPr lang="en-GB"/>
              <a:t>Keeping things predictable – advance notice and reminders of any changes</a:t>
            </a:r>
          </a:p>
          <a:p>
            <a:endParaRPr lang="en-GB"/>
          </a:p>
          <a:p>
            <a:r>
              <a:rPr lang="en-GB"/>
              <a:t>Goldwyn scripting – a consistent language – POSITIVELY PHRASED (wonder/notice/imagine/empathy)</a:t>
            </a:r>
          </a:p>
          <a:p>
            <a:endParaRPr lang="en-GB"/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PACE</a:t>
            </a:r>
          </a:p>
          <a:p>
            <a:endParaRPr lang="en-GB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Connection before correction</a:t>
            </a:r>
          </a:p>
          <a:p>
            <a:endParaRPr lang="en-GB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Being curious – what is their behaviour really communicating </a:t>
            </a:r>
          </a:p>
          <a:p>
            <a:endParaRPr lang="en-GB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Restorative conversations consistently used</a:t>
            </a:r>
            <a:endParaRPr lang="en-GB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12DA0E-0D6D-92D1-0E09-8F6CDC68A9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FDC323-42BE-4F57-BAE9-591781FB410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010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30025A-4FED-97CC-8918-B5154A5F2C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D8E399-B1AD-77FD-7CD3-E13F415B82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788959-1B6C-333B-F53F-0E5C2A3C13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Sarah</a:t>
            </a:r>
          </a:p>
          <a:p>
            <a:endParaRPr lang="en-GB"/>
          </a:p>
          <a:p>
            <a:r>
              <a:rPr lang="en-GB"/>
              <a:t>Visuals of flex seating, regulation toolkits</a:t>
            </a:r>
          </a:p>
          <a:p>
            <a:endParaRPr lang="en-GB"/>
          </a:p>
          <a:p>
            <a:r>
              <a:rPr lang="en-GB"/>
              <a:t>Movement breaks in class first then offer out – and to a space</a:t>
            </a:r>
          </a:p>
          <a:p>
            <a:endParaRPr lang="en-GB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e.g. timers / visual countdowns and routine boards / task boards to reduced cognitive load , support transitions and engagement in short learning tasks. </a:t>
            </a:r>
            <a:endParaRPr lang="en-GB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D1E63F-A30A-7A8C-8FF6-2CCC3D84DC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FDC323-42BE-4F57-BAE9-591781FB410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887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30025A-4FED-97CC-8918-B5154A5F2C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D8E399-B1AD-77FD-7CD3-E13F415B82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788959-1B6C-333B-F53F-0E5C2A3C13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Darren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D1E63F-A30A-7A8C-8FF6-2CCC3D84DC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FDC323-42BE-4F57-BAE9-591781FB410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97285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FDC323-42BE-4F57-BAE9-591781FB410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554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C0F42-C0C0-49FA-AF45-1FCC8586A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57E764-B7AD-4BF0-8C3C-7379643FDC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527D90-3D14-47DD-B199-077D50DF1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03BF-E6BF-4EC5-9751-92817228DE6B}" type="datetimeFigureOut">
              <a:rPr lang="en-GB" smtClean="0"/>
              <a:t>20/01/2026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3D9117-C1A9-43EE-8039-A60DAE19F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2E31FF-0844-449F-B33B-1E636CD1A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983E4-8735-4CC6-8853-24FCE0758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86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59DBE-C6D1-4FDE-A80D-D65E805AA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CF786B-869E-4E56-9039-B6A129193A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0FDF9-6BB1-4543-8232-E9A79DA93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03BF-E6BF-4EC5-9751-92817228DE6B}" type="datetimeFigureOut">
              <a:rPr lang="en-GB" smtClean="0"/>
              <a:t>20/01/2026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7C02D-5C70-46CE-B880-46D6EAD25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DEE60-E1CD-43FA-A47E-04FC09316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983E4-8735-4CC6-8853-24FCE0758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94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285FD5-2033-424E-88C1-937F4FEB17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D5CD8E-59DD-4FAC-92F1-088246B91A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A9A74E-20FB-44E6-9942-AB5CD9F24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03BF-E6BF-4EC5-9751-92817228DE6B}" type="datetimeFigureOut">
              <a:rPr lang="en-GB" smtClean="0"/>
              <a:t>20/01/2026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732D08-9B53-460E-9C37-F8ABC63FF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D6ED3F-283F-4198-AB7C-C55B1142B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983E4-8735-4CC6-8853-24FCE0758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93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F8520-D15D-4503-971B-2FD480DC0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5CA0F-DE10-48B3-8E15-CAEA7C7D11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0F240C-47A0-49DC-B0CC-965EFC878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03BF-E6BF-4EC5-9751-92817228DE6B}" type="datetimeFigureOut">
              <a:rPr lang="en-GB" smtClean="0"/>
              <a:t>20/01/2026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9056E4-3217-466A-AACB-9824A53A2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535981-5F09-483E-B75D-2F615FA5D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983E4-8735-4CC6-8853-24FCE0758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66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76EA1-D24B-475E-B976-00D21E892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228D5A-908C-451F-A3F2-EA9CC3B484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2DD16C-1B1D-4788-924C-6D24CAD94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03BF-E6BF-4EC5-9751-92817228DE6B}" type="datetimeFigureOut">
              <a:rPr lang="en-GB" smtClean="0"/>
              <a:t>20/01/2026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DED559-CD5A-431B-96D7-90ADF4CA2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B7367-7A11-4219-A4B7-B19BEA759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983E4-8735-4CC6-8853-24FCE0758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22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364DA-86C7-4B05-A9E5-498DFCD7C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61904-5608-4EF6-9877-DECCAD0C89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DBBB73-352A-4EB2-9D06-EAEFE1C175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00D715-03B0-4B52-A18E-18A58B1E9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03BF-E6BF-4EC5-9751-92817228DE6B}" type="datetimeFigureOut">
              <a:rPr lang="en-GB" smtClean="0"/>
              <a:t>20/01/2026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D44C81-3974-4119-9FE0-566F2EC54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2DB72F-9279-4316-A829-483874024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983E4-8735-4CC6-8853-24FCE0758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83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E70AB-68BD-434B-B20C-E3584CB38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2CC1A2-ECDC-4B94-87DA-0A76E67011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1401E3-BA3C-44C4-AEE4-CE5BE68DC1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DDFA7C-A4F2-419C-8AD0-1268689FE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0B9DBF-F180-4C4C-B6DA-D3B997E5CE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AF2BDE-7100-4C9F-906C-F2A9B3341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03BF-E6BF-4EC5-9751-92817228DE6B}" type="datetimeFigureOut">
              <a:rPr lang="en-GB" smtClean="0"/>
              <a:t>20/01/2026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6ECCDD-D2A4-421A-9DB8-F7BF7C17D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F28CBA-7F48-47A7-B679-1939F7033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983E4-8735-4CC6-8853-24FCE0758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91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0EF3C-498D-459C-AA70-FBA6AA994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C7F09A-5E91-4816-B145-A777E0A79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03BF-E6BF-4EC5-9751-92817228DE6B}" type="datetimeFigureOut">
              <a:rPr lang="en-GB" smtClean="0"/>
              <a:t>20/01/2026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DAABE4-D012-494C-9EAD-E1993703E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B4A379-D932-47E4-8402-C134E260C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983E4-8735-4CC6-8853-24FCE0758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10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4BFF45-EED1-4FF0-873A-AB2703F4A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03BF-E6BF-4EC5-9751-92817228DE6B}" type="datetimeFigureOut">
              <a:rPr lang="en-GB" smtClean="0"/>
              <a:t>20/01/2026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9E97FA-3C63-4FA7-BE69-02B054AB9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2ABFB9-C643-4DF0-9248-1DD32B256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983E4-8735-4CC6-8853-24FCE0758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74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F8438-414A-4D27-AC13-2582D20C3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D5C75-4D68-489D-AFD0-9F1744E27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F9823A-F25A-40D8-9C49-FFAFF3DCF2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E9C41E-B978-4D99-8B24-370EAB1A7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03BF-E6BF-4EC5-9751-92817228DE6B}" type="datetimeFigureOut">
              <a:rPr lang="en-GB" smtClean="0"/>
              <a:t>20/01/2026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3E000D-238E-422B-9E45-C9B37EE52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8D6246-3A64-43BC-9F81-8CEB12F94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983E4-8735-4CC6-8853-24FCE0758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58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D614C-58D6-44AF-845A-27C7F4C23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177BD6-F06D-44AA-96AB-6570411BEE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858D89-5B81-44C7-8FF0-3338E6BEA0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46C21B-A475-4917-85D0-A7FEAEFED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03BF-E6BF-4EC5-9751-92817228DE6B}" type="datetimeFigureOut">
              <a:rPr lang="en-GB" smtClean="0"/>
              <a:t>20/01/2026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FD974-7AF2-4E0B-A39B-6522AA198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9E4464-3C91-428E-AAFE-25619FB7C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983E4-8735-4CC6-8853-24FCE0758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7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2CD191-6F89-4C20-8E90-11544C854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330550-53D2-4F67-BBD2-E1B1F46CA6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B8BFEF-66FC-4418-AB89-09E1D2DAE4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803BF-E6BF-4EC5-9751-92817228DE6B}" type="datetimeFigureOut">
              <a:rPr lang="en-GB" smtClean="0"/>
              <a:t>20/01/2026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F5552-CE4F-4C10-B1AF-6B85989317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8CFA96-2511-4CF4-98B1-8468B5C960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983E4-8735-4CC6-8853-24FCE0758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753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7961041-65D8-4849-816F-BA8E265AA3D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02AB9A8-15C3-46EF-ABE0-449C91A08C2A}"/>
              </a:ext>
            </a:extLst>
          </p:cNvPr>
          <p:cNvSpPr txBox="1">
            <a:spLocks/>
          </p:cNvSpPr>
          <p:nvPr/>
        </p:nvSpPr>
        <p:spPr>
          <a:xfrm>
            <a:off x="212154" y="316958"/>
            <a:ext cx="3884121" cy="102467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300">
                <a:solidFill>
                  <a:schemeClr val="accent1">
                    <a:lumMod val="50000"/>
                  </a:schemeClr>
                </a:solidFill>
                <a:latin typeface="Futura T OT" panose="02000000000000000000" pitchFamily="50" charset="0"/>
                <a:cs typeface="Dubai" panose="020B0503030403030204" pitchFamily="34" charset="-78"/>
              </a:rPr>
              <a:t>Goldwyn School</a:t>
            </a:r>
          </a:p>
          <a:p>
            <a:r>
              <a:rPr lang="en-GB" sz="2400">
                <a:solidFill>
                  <a:srgbClr val="E6A822"/>
                </a:solidFill>
                <a:latin typeface="Futura T OT" panose="02000000000000000000" pitchFamily="50" charset="0"/>
                <a:cs typeface="Dubai" panose="020B0503030403030204" pitchFamily="34" charset="-78"/>
              </a:rPr>
              <a:t>Aspire </a:t>
            </a:r>
            <a:r>
              <a:rPr lang="en-GB" sz="2400">
                <a:solidFill>
                  <a:srgbClr val="002060"/>
                </a:solidFill>
                <a:latin typeface="Futura T OT" panose="02000000000000000000" pitchFamily="50" charset="0"/>
                <a:cs typeface="Dubai" panose="020B0503030403030204" pitchFamily="34" charset="-78"/>
              </a:rPr>
              <a:t>|</a:t>
            </a:r>
            <a:r>
              <a:rPr lang="en-GB" sz="2400">
                <a:solidFill>
                  <a:srgbClr val="E6A822"/>
                </a:solidFill>
                <a:latin typeface="Futura T OT" panose="02000000000000000000" pitchFamily="50" charset="0"/>
                <a:cs typeface="Dubai" panose="020B0503030403030204" pitchFamily="34" charset="-78"/>
              </a:rPr>
              <a:t> Empower </a:t>
            </a:r>
            <a:r>
              <a:rPr lang="en-GB" sz="2400">
                <a:solidFill>
                  <a:srgbClr val="002060"/>
                </a:solidFill>
                <a:latin typeface="Futura T OT" panose="02000000000000000000" pitchFamily="50" charset="0"/>
                <a:cs typeface="Dubai" panose="020B0503030403030204" pitchFamily="34" charset="-78"/>
              </a:rPr>
              <a:t>|</a:t>
            </a:r>
            <a:r>
              <a:rPr lang="en-GB" sz="2400">
                <a:solidFill>
                  <a:srgbClr val="E6A822"/>
                </a:solidFill>
                <a:latin typeface="Futura T OT" panose="02000000000000000000" pitchFamily="50" charset="0"/>
                <a:cs typeface="Dubai" panose="020B0503030403030204" pitchFamily="34" charset="-78"/>
              </a:rPr>
              <a:t> Achieve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607F8D-8579-4E39-A6E1-ED50F38DB6C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3" t="4579" r="15802" b="11381"/>
          <a:stretch/>
        </p:blipFill>
        <p:spPr>
          <a:xfrm>
            <a:off x="3097449" y="152315"/>
            <a:ext cx="5584110" cy="670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08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7EF617-ED11-DC9E-0FD5-DC6DB61075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F44B4F3-A72E-A522-9FEC-1D51D3B5C4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BC0EEFA-2249-1225-DBF7-245A120EE37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411" y="6207743"/>
            <a:ext cx="2540479" cy="5200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8E8D5D-08E1-A74A-1A4F-B4B7406DFD6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3" t="4579" r="15802" b="39023"/>
          <a:stretch/>
        </p:blipFill>
        <p:spPr>
          <a:xfrm>
            <a:off x="16661" y="5506122"/>
            <a:ext cx="1572315" cy="1267085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0E67CF82-00FC-22F1-6818-72B7F35373AA}"/>
              </a:ext>
            </a:extLst>
          </p:cNvPr>
          <p:cNvSpPr txBox="1">
            <a:spLocks/>
          </p:cNvSpPr>
          <p:nvPr/>
        </p:nvSpPr>
        <p:spPr>
          <a:xfrm>
            <a:off x="177429" y="0"/>
            <a:ext cx="8436731" cy="89573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000" b="1">
                <a:latin typeface="Arial"/>
                <a:cs typeface="Arial"/>
              </a:rPr>
              <a:t>High Quality Inclusive Teaching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91DC2F1-F4B6-C0D6-B410-38D2377927A4}"/>
              </a:ext>
            </a:extLst>
          </p:cNvPr>
          <p:cNvSpPr/>
          <p:nvPr/>
        </p:nvSpPr>
        <p:spPr>
          <a:xfrm>
            <a:off x="7229945" y="1206241"/>
            <a:ext cx="2221581" cy="653948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Plan to pre-teach new concepts and opportunities to regularly revisit.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DM Sans" pitchFamily="2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3005B7E-B343-7EB8-7ABE-81611A811CE2}"/>
              </a:ext>
            </a:extLst>
          </p:cNvPr>
          <p:cNvSpPr/>
          <p:nvPr/>
        </p:nvSpPr>
        <p:spPr>
          <a:xfrm>
            <a:off x="8020580" y="2239557"/>
            <a:ext cx="2423822" cy="653949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Ensure all new subject specific words are taught and embedded. Use e.g., Frayer Model or word web.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M Sans" pitchFamily="2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594F174-5590-5469-13F7-E63287C0A436}"/>
              </a:ext>
            </a:extLst>
          </p:cNvPr>
          <p:cNvSpPr/>
          <p:nvPr/>
        </p:nvSpPr>
        <p:spPr>
          <a:xfrm>
            <a:off x="8017196" y="3469275"/>
            <a:ext cx="2046839" cy="559667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Teach new concepts in small manageable chunks.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M Sans" pitchFamily="2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527323B-FC20-C117-35C8-E874C838FB55}"/>
              </a:ext>
            </a:extLst>
          </p:cNvPr>
          <p:cNvSpPr/>
          <p:nvPr/>
        </p:nvSpPr>
        <p:spPr>
          <a:xfrm>
            <a:off x="7327681" y="4468214"/>
            <a:ext cx="2221581" cy="653948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I do, We do, You do.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M Sans" pitchFamily="2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Create worked examples – use a visualizer or board.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M Sans" pitchFamily="2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A1D764E-7FF5-CB9C-F22C-400A3C764357}"/>
              </a:ext>
            </a:extLst>
          </p:cNvPr>
          <p:cNvSpPr/>
          <p:nvPr/>
        </p:nvSpPr>
        <p:spPr>
          <a:xfrm>
            <a:off x="3786655" y="5646031"/>
            <a:ext cx="3684360" cy="357189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Use words and images to prevent cognitive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overload: graph, diagram, visual.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M Sans" pitchFamily="2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2B8310E-89CA-9D01-2918-C95CFDC18AC7}"/>
              </a:ext>
            </a:extLst>
          </p:cNvPr>
          <p:cNvSpPr/>
          <p:nvPr/>
        </p:nvSpPr>
        <p:spPr>
          <a:xfrm>
            <a:off x="1827093" y="4468214"/>
            <a:ext cx="1959562" cy="653948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Provide key examples to help reinforce understanding.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DM Sans" pitchFamily="2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CD71960-27A9-F034-BF0E-63F76CF05B29}"/>
              </a:ext>
            </a:extLst>
          </p:cNvPr>
          <p:cNvSpPr/>
          <p:nvPr/>
        </p:nvSpPr>
        <p:spPr>
          <a:xfrm>
            <a:off x="1076005" y="3390355"/>
            <a:ext cx="2046839" cy="751962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What? Where? When? Why? How?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M Sans" pitchFamily="2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Think, pair, share.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M Sans" pitchFamily="2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Mini White Boards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M Sans" pitchFamily="2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2FFB496-5AA5-580C-BD63-9106FE594E95}"/>
              </a:ext>
            </a:extLst>
          </p:cNvPr>
          <p:cNvSpPr/>
          <p:nvPr/>
        </p:nvSpPr>
        <p:spPr>
          <a:xfrm>
            <a:off x="1079389" y="2246139"/>
            <a:ext cx="2046839" cy="516072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0"/>
                <a:ea typeface="Source Serif Pro Black" panose="02040903050405020204" pitchFamily="18" charset="0"/>
                <a:cs typeface="Arial" panose="020B0604020202020204" pitchFamily="34" charset="0"/>
                <a:sym typeface="Arial"/>
              </a:rPr>
              <a:t>Low stakes testing.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M Sans" pitchFamily="2" charset="0"/>
              <a:ea typeface="Source Serif Pro Black" panose="020409030504050202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0"/>
                <a:ea typeface="Source Serif Pro Black" panose="02040903050405020204" pitchFamily="18" charset="0"/>
                <a:cs typeface="Arial" panose="020B0604020202020204" pitchFamily="34" charset="0"/>
                <a:sym typeface="Arial"/>
              </a:rPr>
              <a:t>Mini quiz.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M Sans" pitchFamily="2" charset="0"/>
              <a:ea typeface="Source Serif Pro Black" panose="020409030504050202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0"/>
                <a:ea typeface="Source Serif Pro Black" panose="02040903050405020204" pitchFamily="18" charset="0"/>
                <a:cs typeface="Arial" panose="020B0604020202020204" pitchFamily="34" charset="0"/>
                <a:sym typeface="Arial"/>
              </a:rPr>
              <a:t>Multiple choice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.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M Sans" pitchFamily="2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6B191E6-73DF-5016-785C-B3B1BA06FDA8}"/>
              </a:ext>
            </a:extLst>
          </p:cNvPr>
          <p:cNvSpPr/>
          <p:nvPr/>
        </p:nvSpPr>
        <p:spPr>
          <a:xfrm>
            <a:off x="1730358" y="1150019"/>
            <a:ext cx="2153033" cy="751962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Informs the start of the lesson – confirms correct understanding and addresses misconceptions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.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AB81B25-8DD6-ECFD-A894-682D8AB712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748" y="1010858"/>
            <a:ext cx="4447928" cy="462408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F08271CF-970C-2511-6653-A0E6C0B208F7}"/>
              </a:ext>
            </a:extLst>
          </p:cNvPr>
          <p:cNvSpPr/>
          <p:nvPr/>
        </p:nvSpPr>
        <p:spPr>
          <a:xfrm>
            <a:off x="8239194" y="6308425"/>
            <a:ext cx="74599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Aft>
                <a:spcPts val="800"/>
              </a:spcAft>
              <a:defRPr/>
            </a:pPr>
            <a:r>
              <a:rPr lang="en-GB" sz="1050" kern="0">
                <a:solidFill>
                  <a:srgbClr val="002060"/>
                </a:solidFill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Adapted from Inclusion: A Principled Guide for School Leaders: </a:t>
            </a:r>
            <a:br>
              <a:rPr lang="en-GB" sz="1050" kern="0">
                <a:solidFill>
                  <a:srgbClr val="002060"/>
                </a:solidFill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</a:br>
            <a:r>
              <a:rPr lang="en-GB" sz="1050" kern="0">
                <a:solidFill>
                  <a:srgbClr val="002060"/>
                </a:solidFill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Nicola Crossley and Des Hewitt 2021</a:t>
            </a:r>
            <a:endParaRPr lang="en-GB" sz="1050" kern="100">
              <a:solidFill>
                <a:srgbClr val="002060"/>
              </a:solidFill>
              <a:latin typeface="DM Sans" pitchFamily="2" charset="0"/>
              <a:ea typeface="Yu Mincho" panose="02020400000000000000" pitchFamily="18" charset="-128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237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9428D3-EA8D-C926-03D0-74AA4ACACF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FD93AAF-4AD8-B41D-72B1-9D24ADC913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8205785-AAF4-EAD4-ABED-1EF3DCE398C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411" y="6207743"/>
            <a:ext cx="2540479" cy="52006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E67A51A-221C-EF41-2594-2852A0D26B53}"/>
              </a:ext>
            </a:extLst>
          </p:cNvPr>
          <p:cNvSpPr txBox="1">
            <a:spLocks/>
          </p:cNvSpPr>
          <p:nvPr/>
        </p:nvSpPr>
        <p:spPr>
          <a:xfrm>
            <a:off x="12018" y="719153"/>
            <a:ext cx="3884121" cy="102467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300">
                <a:solidFill>
                  <a:schemeClr val="accent1">
                    <a:lumMod val="50000"/>
                  </a:schemeClr>
                </a:solidFill>
                <a:latin typeface="Futura T OT" panose="02000000000000000000" pitchFamily="50" charset="0"/>
                <a:cs typeface="Dubai" panose="020B0503030403030204" pitchFamily="34" charset="-78"/>
              </a:rPr>
              <a:t>Goldwyn School</a:t>
            </a:r>
          </a:p>
          <a:p>
            <a:r>
              <a:rPr lang="en-GB" sz="2400">
                <a:solidFill>
                  <a:srgbClr val="E6A822"/>
                </a:solidFill>
                <a:latin typeface="Futura T OT" panose="02000000000000000000" pitchFamily="50" charset="0"/>
                <a:cs typeface="Dubai" panose="020B0503030403030204" pitchFamily="34" charset="-78"/>
              </a:rPr>
              <a:t>Aspire </a:t>
            </a:r>
            <a:r>
              <a:rPr lang="en-GB" sz="2400">
                <a:solidFill>
                  <a:srgbClr val="002060"/>
                </a:solidFill>
                <a:latin typeface="Futura T OT" panose="02000000000000000000" pitchFamily="50" charset="0"/>
                <a:cs typeface="Dubai" panose="020B0503030403030204" pitchFamily="34" charset="-78"/>
              </a:rPr>
              <a:t>|</a:t>
            </a:r>
            <a:r>
              <a:rPr lang="en-GB" sz="2400">
                <a:solidFill>
                  <a:srgbClr val="E6A822"/>
                </a:solidFill>
                <a:latin typeface="Futura T OT" panose="02000000000000000000" pitchFamily="50" charset="0"/>
                <a:cs typeface="Dubai" panose="020B0503030403030204" pitchFamily="34" charset="-78"/>
              </a:rPr>
              <a:t> Empower </a:t>
            </a:r>
            <a:r>
              <a:rPr lang="en-GB" sz="2400">
                <a:solidFill>
                  <a:srgbClr val="002060"/>
                </a:solidFill>
                <a:latin typeface="Futura T OT" panose="02000000000000000000" pitchFamily="50" charset="0"/>
                <a:cs typeface="Dubai" panose="020B0503030403030204" pitchFamily="34" charset="-78"/>
              </a:rPr>
              <a:t>|</a:t>
            </a:r>
            <a:r>
              <a:rPr lang="en-GB" sz="2400">
                <a:solidFill>
                  <a:srgbClr val="E6A822"/>
                </a:solidFill>
                <a:latin typeface="Futura T OT" panose="02000000000000000000" pitchFamily="50" charset="0"/>
                <a:cs typeface="Dubai" panose="020B0503030403030204" pitchFamily="34" charset="-78"/>
              </a:rPr>
              <a:t> Achieve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8F9119A-A0EE-7947-6E39-D2DD2707C44A}"/>
              </a:ext>
            </a:extLst>
          </p:cNvPr>
          <p:cNvSpPr txBox="1">
            <a:spLocks/>
          </p:cNvSpPr>
          <p:nvPr/>
        </p:nvSpPr>
        <p:spPr>
          <a:xfrm>
            <a:off x="3715111" y="346144"/>
            <a:ext cx="7482896" cy="13620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>
                <a:solidFill>
                  <a:schemeClr val="accent1">
                    <a:lumMod val="50000"/>
                  </a:schemeClr>
                </a:solidFill>
                <a:latin typeface="Futura T OT"/>
                <a:cs typeface="Dubai"/>
              </a:rPr>
              <a:t>A trauma informed approach</a:t>
            </a:r>
            <a:endParaRPr lang="en-GB" sz="5400">
              <a:solidFill>
                <a:schemeClr val="accent1">
                  <a:lumMod val="50000"/>
                </a:schemeClr>
              </a:solidFill>
              <a:latin typeface="Futura T OT" panose="02000000000000000000" pitchFamily="50" charset="0"/>
              <a:cs typeface="Dubai" panose="020B0503030403030204" pitchFamily="34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E177D6-AB37-4D7B-B748-661E54112D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523" y="1863982"/>
            <a:ext cx="11689537" cy="34973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289B94-C2F4-45FC-B965-0A18DE3BBB7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3" t="4579" r="15802" b="39023"/>
          <a:stretch/>
        </p:blipFill>
        <p:spPr>
          <a:xfrm>
            <a:off x="16661" y="5506122"/>
            <a:ext cx="1572315" cy="126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73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CAC43B-0D11-EE48-82CD-C748B8607D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A1DCB15-DC5A-3967-6257-5CAF985213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863F1F0-3286-9213-CCD3-352288D25B6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411" y="6207743"/>
            <a:ext cx="2540479" cy="52006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D13BAE5-4049-3F43-3F5B-B0039A1255E0}"/>
              </a:ext>
            </a:extLst>
          </p:cNvPr>
          <p:cNvSpPr txBox="1">
            <a:spLocks/>
          </p:cNvSpPr>
          <p:nvPr/>
        </p:nvSpPr>
        <p:spPr>
          <a:xfrm>
            <a:off x="431670" y="818545"/>
            <a:ext cx="3884121" cy="102467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300">
                <a:solidFill>
                  <a:schemeClr val="accent1">
                    <a:lumMod val="50000"/>
                  </a:schemeClr>
                </a:solidFill>
                <a:latin typeface="Futura T OT" panose="02000000000000000000" pitchFamily="50" charset="0"/>
                <a:cs typeface="Dubai" panose="020B0503030403030204" pitchFamily="34" charset="-78"/>
              </a:rPr>
              <a:t>Goldwyn School</a:t>
            </a:r>
          </a:p>
          <a:p>
            <a:r>
              <a:rPr lang="en-GB" sz="2400">
                <a:solidFill>
                  <a:srgbClr val="E6A822"/>
                </a:solidFill>
                <a:latin typeface="Futura T OT" panose="02000000000000000000" pitchFamily="50" charset="0"/>
                <a:cs typeface="Dubai" panose="020B0503030403030204" pitchFamily="34" charset="-78"/>
              </a:rPr>
              <a:t>Aspire </a:t>
            </a:r>
            <a:r>
              <a:rPr lang="en-GB" sz="2400">
                <a:solidFill>
                  <a:srgbClr val="002060"/>
                </a:solidFill>
                <a:latin typeface="Futura T OT" panose="02000000000000000000" pitchFamily="50" charset="0"/>
                <a:cs typeface="Dubai" panose="020B0503030403030204" pitchFamily="34" charset="-78"/>
              </a:rPr>
              <a:t>|</a:t>
            </a:r>
            <a:r>
              <a:rPr lang="en-GB" sz="2400">
                <a:solidFill>
                  <a:srgbClr val="E6A822"/>
                </a:solidFill>
                <a:latin typeface="Futura T OT" panose="02000000000000000000" pitchFamily="50" charset="0"/>
                <a:cs typeface="Dubai" panose="020B0503030403030204" pitchFamily="34" charset="-78"/>
              </a:rPr>
              <a:t> Empower </a:t>
            </a:r>
            <a:r>
              <a:rPr lang="en-GB" sz="2400">
                <a:solidFill>
                  <a:srgbClr val="002060"/>
                </a:solidFill>
                <a:latin typeface="Futura T OT" panose="02000000000000000000" pitchFamily="50" charset="0"/>
                <a:cs typeface="Dubai" panose="020B0503030403030204" pitchFamily="34" charset="-78"/>
              </a:rPr>
              <a:t>|</a:t>
            </a:r>
            <a:r>
              <a:rPr lang="en-GB" sz="2400">
                <a:solidFill>
                  <a:srgbClr val="E6A822"/>
                </a:solidFill>
                <a:latin typeface="Futura T OT" panose="02000000000000000000" pitchFamily="50" charset="0"/>
                <a:cs typeface="Dubai" panose="020B0503030403030204" pitchFamily="34" charset="-78"/>
              </a:rPr>
              <a:t> Achieve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4D657A5-B8F6-3B05-2494-058A4C0683F1}"/>
              </a:ext>
            </a:extLst>
          </p:cNvPr>
          <p:cNvSpPr txBox="1">
            <a:spLocks/>
          </p:cNvSpPr>
          <p:nvPr/>
        </p:nvSpPr>
        <p:spPr>
          <a:xfrm>
            <a:off x="3397837" y="593460"/>
            <a:ext cx="9028982" cy="578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900">
                <a:solidFill>
                  <a:schemeClr val="accent1">
                    <a:lumMod val="50000"/>
                  </a:schemeClr>
                </a:solidFill>
                <a:latin typeface="Futura T OT"/>
                <a:cs typeface="Dubai"/>
              </a:rPr>
              <a:t>Classrooms</a:t>
            </a:r>
            <a:endParaRPr lang="en-GB" sz="5900">
              <a:solidFill>
                <a:schemeClr val="accent1">
                  <a:lumMod val="50000"/>
                </a:schemeClr>
              </a:solidFill>
              <a:latin typeface="Futura T OT" panose="02000000000000000000" pitchFamily="50" charset="0"/>
              <a:cs typeface="Dubai" panose="020B0503030403030204" pitchFamily="34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7465B8-C0F6-5363-AF6A-41EE2FCC8712}"/>
              </a:ext>
            </a:extLst>
          </p:cNvPr>
          <p:cNvSpPr txBox="1"/>
          <p:nvPr/>
        </p:nvSpPr>
        <p:spPr>
          <a:xfrm>
            <a:off x="6753050" y="1166805"/>
            <a:ext cx="4394728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400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Environments</a:t>
            </a:r>
            <a:endParaRPr lang="en-US" sz="40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98CD2B-737F-4DAA-82C1-16EFB1B91F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889" y="2116732"/>
            <a:ext cx="11972643" cy="31903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4F92FE-199D-46B2-8C3A-051B3F04F63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3" t="4579" r="15802" b="39023"/>
          <a:stretch/>
        </p:blipFill>
        <p:spPr>
          <a:xfrm>
            <a:off x="16661" y="5506122"/>
            <a:ext cx="1572315" cy="126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64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CAC43B-0D11-EE48-82CD-C748B8607D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A1DCB15-DC5A-3967-6257-5CAF985213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863F1F0-3286-9213-CCD3-352288D25B6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411" y="6207743"/>
            <a:ext cx="2540479" cy="52006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D13BAE5-4049-3F43-3F5B-B0039A1255E0}"/>
              </a:ext>
            </a:extLst>
          </p:cNvPr>
          <p:cNvSpPr txBox="1">
            <a:spLocks/>
          </p:cNvSpPr>
          <p:nvPr/>
        </p:nvSpPr>
        <p:spPr>
          <a:xfrm>
            <a:off x="520018" y="730197"/>
            <a:ext cx="3884121" cy="102467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300">
                <a:solidFill>
                  <a:schemeClr val="accent1">
                    <a:lumMod val="50000"/>
                  </a:schemeClr>
                </a:solidFill>
                <a:latin typeface="Futura T OT" panose="02000000000000000000" pitchFamily="50" charset="0"/>
                <a:cs typeface="Dubai" panose="020B0503030403030204" pitchFamily="34" charset="-78"/>
              </a:rPr>
              <a:t>Goldwyn School</a:t>
            </a:r>
          </a:p>
          <a:p>
            <a:r>
              <a:rPr lang="en-GB" sz="2400">
                <a:solidFill>
                  <a:srgbClr val="E6A822"/>
                </a:solidFill>
                <a:latin typeface="Futura T OT" panose="02000000000000000000" pitchFamily="50" charset="0"/>
                <a:cs typeface="Dubai" panose="020B0503030403030204" pitchFamily="34" charset="-78"/>
              </a:rPr>
              <a:t>Aspire </a:t>
            </a:r>
            <a:r>
              <a:rPr lang="en-GB" sz="2400">
                <a:solidFill>
                  <a:srgbClr val="002060"/>
                </a:solidFill>
                <a:latin typeface="Futura T OT" panose="02000000000000000000" pitchFamily="50" charset="0"/>
                <a:cs typeface="Dubai" panose="020B0503030403030204" pitchFamily="34" charset="-78"/>
              </a:rPr>
              <a:t>|</a:t>
            </a:r>
            <a:r>
              <a:rPr lang="en-GB" sz="2400">
                <a:solidFill>
                  <a:srgbClr val="E6A822"/>
                </a:solidFill>
                <a:latin typeface="Futura T OT" panose="02000000000000000000" pitchFamily="50" charset="0"/>
                <a:cs typeface="Dubai" panose="020B0503030403030204" pitchFamily="34" charset="-78"/>
              </a:rPr>
              <a:t> Empower </a:t>
            </a:r>
            <a:r>
              <a:rPr lang="en-GB" sz="2400">
                <a:solidFill>
                  <a:srgbClr val="002060"/>
                </a:solidFill>
                <a:latin typeface="Futura T OT" panose="02000000000000000000" pitchFamily="50" charset="0"/>
                <a:cs typeface="Dubai" panose="020B0503030403030204" pitchFamily="34" charset="-78"/>
              </a:rPr>
              <a:t>|</a:t>
            </a:r>
            <a:r>
              <a:rPr lang="en-GB" sz="2400">
                <a:solidFill>
                  <a:srgbClr val="E6A822"/>
                </a:solidFill>
                <a:latin typeface="Futura T OT" panose="02000000000000000000" pitchFamily="50" charset="0"/>
                <a:cs typeface="Dubai" panose="020B0503030403030204" pitchFamily="34" charset="-78"/>
              </a:rPr>
              <a:t> Achieve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4D657A5-B8F6-3B05-2494-058A4C0683F1}"/>
              </a:ext>
            </a:extLst>
          </p:cNvPr>
          <p:cNvSpPr txBox="1">
            <a:spLocks/>
          </p:cNvSpPr>
          <p:nvPr/>
        </p:nvSpPr>
        <p:spPr>
          <a:xfrm>
            <a:off x="4678880" y="416764"/>
            <a:ext cx="9028982" cy="578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900">
                <a:solidFill>
                  <a:schemeClr val="accent1">
                    <a:lumMod val="50000"/>
                  </a:schemeClr>
                </a:solidFill>
                <a:latin typeface="Futura T OT"/>
                <a:cs typeface="Dubai"/>
              </a:rPr>
              <a:t>Classrooms</a:t>
            </a:r>
            <a:endParaRPr lang="en-GB" sz="5900">
              <a:solidFill>
                <a:schemeClr val="accent1">
                  <a:lumMod val="50000"/>
                </a:schemeClr>
              </a:solidFill>
              <a:latin typeface="Futura T OT" panose="02000000000000000000" pitchFamily="50" charset="0"/>
              <a:cs typeface="Dubai" panose="020B0503030403030204" pitchFamily="34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C6ACCB6-6EE1-492B-8563-9B4F11D79A52}"/>
              </a:ext>
            </a:extLst>
          </p:cNvPr>
          <p:cNvSpPr/>
          <p:nvPr/>
        </p:nvSpPr>
        <p:spPr>
          <a:xfrm>
            <a:off x="8823514" y="955405"/>
            <a:ext cx="30748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>
                <a:solidFill>
                  <a:srgbClr val="002060"/>
                </a:solidFill>
                <a:latin typeface="Futura T OT" panose="02000000000000000000" pitchFamily="50" charset="0"/>
                <a:ea typeface="Calibri"/>
                <a:cs typeface="Calibri"/>
              </a:rPr>
              <a:t>T&amp;L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339105-BDF5-464F-9738-825A884A5C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599" y="1758931"/>
            <a:ext cx="11871280" cy="35901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348B96-36FE-4511-BBF0-3ED4B3A94D3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3" t="4579" r="15802" b="39023"/>
          <a:stretch/>
        </p:blipFill>
        <p:spPr>
          <a:xfrm>
            <a:off x="16661" y="5506122"/>
            <a:ext cx="1572315" cy="126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69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7961041-65D8-4849-816F-BA8E265AA3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02AB9A8-15C3-46EF-ABE0-449C91A08C2A}"/>
              </a:ext>
            </a:extLst>
          </p:cNvPr>
          <p:cNvSpPr txBox="1">
            <a:spLocks/>
          </p:cNvSpPr>
          <p:nvPr/>
        </p:nvSpPr>
        <p:spPr>
          <a:xfrm>
            <a:off x="133497" y="1083588"/>
            <a:ext cx="3884121" cy="102467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300">
                <a:solidFill>
                  <a:schemeClr val="accent1">
                    <a:lumMod val="50000"/>
                  </a:schemeClr>
                </a:solidFill>
                <a:latin typeface="Futura T OT" panose="02000000000000000000" pitchFamily="50" charset="0"/>
                <a:cs typeface="Dubai" panose="020B0503030403030204" pitchFamily="34" charset="-78"/>
              </a:rPr>
              <a:t>Goldwyn School</a:t>
            </a:r>
          </a:p>
          <a:p>
            <a:r>
              <a:rPr lang="en-GB" sz="2400">
                <a:solidFill>
                  <a:srgbClr val="E6A822"/>
                </a:solidFill>
                <a:latin typeface="Futura T OT" panose="02000000000000000000" pitchFamily="50" charset="0"/>
                <a:cs typeface="Dubai" panose="020B0503030403030204" pitchFamily="34" charset="-78"/>
              </a:rPr>
              <a:t>Aspire </a:t>
            </a:r>
            <a:r>
              <a:rPr lang="en-GB" sz="2400">
                <a:solidFill>
                  <a:srgbClr val="002060"/>
                </a:solidFill>
                <a:latin typeface="Futura T OT" panose="02000000000000000000" pitchFamily="50" charset="0"/>
                <a:cs typeface="Dubai" panose="020B0503030403030204" pitchFamily="34" charset="-78"/>
              </a:rPr>
              <a:t>|</a:t>
            </a:r>
            <a:r>
              <a:rPr lang="en-GB" sz="2400">
                <a:solidFill>
                  <a:srgbClr val="E6A822"/>
                </a:solidFill>
                <a:latin typeface="Futura T OT" panose="02000000000000000000" pitchFamily="50" charset="0"/>
                <a:cs typeface="Dubai" panose="020B0503030403030204" pitchFamily="34" charset="-78"/>
              </a:rPr>
              <a:t> Empower </a:t>
            </a:r>
            <a:r>
              <a:rPr lang="en-GB" sz="2400">
                <a:solidFill>
                  <a:srgbClr val="002060"/>
                </a:solidFill>
                <a:latin typeface="Futura T OT" panose="02000000000000000000" pitchFamily="50" charset="0"/>
                <a:cs typeface="Dubai" panose="020B0503030403030204" pitchFamily="34" charset="-78"/>
              </a:rPr>
              <a:t>|</a:t>
            </a:r>
            <a:r>
              <a:rPr lang="en-GB" sz="2400">
                <a:solidFill>
                  <a:srgbClr val="E6A822"/>
                </a:solidFill>
                <a:latin typeface="Futura T OT" panose="02000000000000000000" pitchFamily="50" charset="0"/>
                <a:cs typeface="Dubai" panose="020B0503030403030204" pitchFamily="34" charset="-78"/>
              </a:rPr>
              <a:t> Achieve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607F8D-8579-4E39-A6E1-ED50F38DB6C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3" t="4579" r="15802" b="11381"/>
          <a:stretch/>
        </p:blipFill>
        <p:spPr>
          <a:xfrm>
            <a:off x="3108335" y="275121"/>
            <a:ext cx="5584110" cy="670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79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18.1.6918"/>
  <p:tag name="SLIDO_EVENT_SECTION_UUID" val="39264972-d309-4d2d-bdce-868ad381e885"/>
  <p:tag name="SLIDO_EVENT_UUID" val="59107060-2702-4932-9458-4ab8ea661f28"/>
  <p:tag name="SLIDO_PRESENTATION_ID" val="b855b03c-dc21-429a-a8cd-0e24bcff7b3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e43fb2b-8b4d-4034-ad4e-463295a92ed7" xsi:nil="true"/>
    <lcf76f155ced4ddcb4097134ff3c332f xmlns="5e7000ee-32e2-4c9f-97e5-cdf930ce1eff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1D8555BD3A5E48A531CD62B0085AED" ma:contentTypeVersion="12" ma:contentTypeDescription="Create a new document." ma:contentTypeScope="" ma:versionID="36a32f657e35643decee582b9d87f575">
  <xsd:schema xmlns:xsd="http://www.w3.org/2001/XMLSchema" xmlns:xs="http://www.w3.org/2001/XMLSchema" xmlns:p="http://schemas.microsoft.com/office/2006/metadata/properties" xmlns:ns2="5e7000ee-32e2-4c9f-97e5-cdf930ce1eff" xmlns:ns3="5e43fb2b-8b4d-4034-ad4e-463295a92ed7" targetNamespace="http://schemas.microsoft.com/office/2006/metadata/properties" ma:root="true" ma:fieldsID="b6d18d44b7d52a186dd999fab6f8bef8" ns2:_="" ns3:_="">
    <xsd:import namespace="5e7000ee-32e2-4c9f-97e5-cdf930ce1eff"/>
    <xsd:import namespace="5e43fb2b-8b4d-4034-ad4e-463295a92e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7000ee-32e2-4c9f-97e5-cdf930ce1e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b2447fc5-0d69-46de-9935-3d9b3af868d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43fb2b-8b4d-4034-ad4e-463295a92ed7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4137e3e4-b84a-4678-a1b5-54d1b00c6052}" ma:internalName="TaxCatchAll" ma:showField="CatchAllData" ma:web="5e43fb2b-8b4d-4034-ad4e-463295a92ed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31D930-0741-4F57-93B8-9CA6B7A07756}">
  <ds:schemaRefs>
    <ds:schemaRef ds:uri="5e7000ee-32e2-4c9f-97e5-cdf930ce1eff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5e43fb2b-8b4d-4034-ad4e-463295a92ed7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81524F6-9CA8-4039-829F-A6C82009F28F}">
  <ds:schemaRefs>
    <ds:schemaRef ds:uri="5e43fb2b-8b4d-4034-ad4e-463295a92ed7"/>
    <ds:schemaRef ds:uri="5e7000ee-32e2-4c9f-97e5-cdf930ce1ef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DFE754F-6187-4B7C-ADB0-14F9B2D0DF3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310</Words>
  <Application>Microsoft Office PowerPoint</Application>
  <PresentationFormat>Widescreen</PresentationFormat>
  <Paragraphs>64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Arial</vt:lpstr>
      <vt:lpstr>Calibri</vt:lpstr>
      <vt:lpstr>Calibri Light</vt:lpstr>
      <vt:lpstr>DM Sans</vt:lpstr>
      <vt:lpstr>Dubai</vt:lpstr>
      <vt:lpstr>Futura T OT</vt:lpstr>
      <vt:lpstr>Source Serif Pro Black</vt:lpstr>
      <vt:lpstr>Times New Roman</vt:lpstr>
      <vt:lpstr>Yu Mincho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 Garratt</dc:creator>
  <cp:lastModifiedBy>Kerry Greene</cp:lastModifiedBy>
  <cp:revision>3</cp:revision>
  <dcterms:created xsi:type="dcterms:W3CDTF">2025-09-11T06:24:42Z</dcterms:created>
  <dcterms:modified xsi:type="dcterms:W3CDTF">2026-01-20T23:43:53Z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0x0101003B1D8555BD3A5E48A531CD62B0085AED</vt:lpwstr>
  </property>
  <property fmtid="{D5CDD505-2E9C-101B-9397-08002B2CF9AE}" pid="3" name="MediaServiceImageTags">
    <vt:lpwstr/>
  </property>
</Properties>
</file>