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1"/>
  </p:notesMasterIdLst>
  <p:sldIdLst>
    <p:sldId id="292" r:id="rId5"/>
    <p:sldId id="347" r:id="rId6"/>
    <p:sldId id="348" r:id="rId7"/>
    <p:sldId id="349" r:id="rId8"/>
    <p:sldId id="283" r:id="rId9"/>
    <p:sldId id="351" r:id="rId10"/>
    <p:sldId id="293" r:id="rId11"/>
    <p:sldId id="322" r:id="rId12"/>
    <p:sldId id="350" r:id="rId13"/>
    <p:sldId id="294" r:id="rId14"/>
    <p:sldId id="286" r:id="rId15"/>
    <p:sldId id="316" r:id="rId16"/>
    <p:sldId id="353" r:id="rId17"/>
    <p:sldId id="354" r:id="rId18"/>
    <p:sldId id="355"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99D7E-1263-A436-AAD1-22100748C019}" v="42" dt="2025-12-18T21:01:15.455"/>
    <p1510:client id="{B4591571-1C41-55CE-F219-31EEA433BD06}" v="647" dt="2025-12-18T21:53:26.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EB612-B97B-4AEE-B803-9A92C8D2DF5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6CF32E8-8994-4344-A5A0-33AA058206EF}">
      <dgm:prSet phldrT="[Text]" phldr="0"/>
      <dgm:spPr/>
      <dgm:t>
        <a:bodyPr/>
        <a:lstStyle/>
        <a:p>
          <a:pPr rtl="0"/>
          <a:r>
            <a:rPr lang="en-US" dirty="0">
              <a:latin typeface="Calibri Light" panose="020F0302020204030204"/>
            </a:rPr>
            <a:t>Goldwyn Ashford</a:t>
          </a:r>
          <a:endParaRPr lang="en-US" dirty="0"/>
        </a:p>
      </dgm:t>
    </dgm:pt>
    <dgm:pt modelId="{618447C2-4892-432C-B5FF-482A33E6814E}" type="parTrans" cxnId="{73AAB6D1-0916-46A8-BA01-AEFF709453B1}">
      <dgm:prSet/>
      <dgm:spPr/>
      <dgm:t>
        <a:bodyPr/>
        <a:lstStyle/>
        <a:p>
          <a:endParaRPr lang="en-US"/>
        </a:p>
      </dgm:t>
    </dgm:pt>
    <dgm:pt modelId="{D7EC5A82-187C-48B4-9D30-B0DEB4CAA292}" type="sibTrans" cxnId="{73AAB6D1-0916-46A8-BA01-AEFF709453B1}">
      <dgm:prSet/>
      <dgm:spPr/>
      <dgm:t>
        <a:bodyPr/>
        <a:lstStyle/>
        <a:p>
          <a:endParaRPr lang="en-US"/>
        </a:p>
      </dgm:t>
    </dgm:pt>
    <dgm:pt modelId="{77C3819B-0893-4A1C-9D8F-131629DA7ED5}">
      <dgm:prSet phldrT="[Text]" phldr="0"/>
      <dgm:spPr/>
      <dgm:t>
        <a:bodyPr/>
        <a:lstStyle/>
        <a:p>
          <a:pPr rtl="0"/>
          <a:r>
            <a:rPr lang="en-US" dirty="0">
              <a:latin typeface="Calibri Light" panose="020F0302020204030204"/>
            </a:rPr>
            <a:t>80 students </a:t>
          </a:r>
          <a:endParaRPr lang="en-US" dirty="0"/>
        </a:p>
      </dgm:t>
    </dgm:pt>
    <dgm:pt modelId="{1DB7839C-2ABF-4E9F-9068-E30635FF1F61}" type="parTrans" cxnId="{6A1E9498-22CD-4FF2-AC00-188468E52412}">
      <dgm:prSet/>
      <dgm:spPr/>
      <dgm:t>
        <a:bodyPr/>
        <a:lstStyle/>
        <a:p>
          <a:endParaRPr lang="en-US"/>
        </a:p>
      </dgm:t>
    </dgm:pt>
    <dgm:pt modelId="{9F7441D5-3089-48C5-9BDD-3F8ED4F27015}" type="sibTrans" cxnId="{6A1E9498-22CD-4FF2-AC00-188468E52412}">
      <dgm:prSet/>
      <dgm:spPr/>
      <dgm:t>
        <a:bodyPr/>
        <a:lstStyle/>
        <a:p>
          <a:endParaRPr lang="en-US"/>
        </a:p>
      </dgm:t>
    </dgm:pt>
    <dgm:pt modelId="{7785354C-0DB1-4828-81B4-618854BF0EFC}">
      <dgm:prSet phldrT="[Text]" phldr="0"/>
      <dgm:spPr/>
      <dgm:t>
        <a:bodyPr/>
        <a:lstStyle/>
        <a:p>
          <a:pPr rtl="0"/>
          <a:r>
            <a:rPr lang="en-US" dirty="0">
              <a:latin typeface="Calibri Light" panose="020F0302020204030204"/>
            </a:rPr>
            <a:t>10-15 vulnerability factors</a:t>
          </a:r>
        </a:p>
      </dgm:t>
    </dgm:pt>
    <dgm:pt modelId="{82349466-150A-4E6A-9AB2-9888001215E4}" type="parTrans" cxnId="{8B86AFD0-DA3A-4A35-890E-BEE1580CA8BC}">
      <dgm:prSet/>
      <dgm:spPr/>
      <dgm:t>
        <a:bodyPr/>
        <a:lstStyle/>
        <a:p>
          <a:endParaRPr lang="en-US"/>
        </a:p>
      </dgm:t>
    </dgm:pt>
    <dgm:pt modelId="{FFBC4839-A4CC-4EE8-A50C-B367B6D9EE08}" type="sibTrans" cxnId="{8B86AFD0-DA3A-4A35-890E-BEE1580CA8BC}">
      <dgm:prSet/>
      <dgm:spPr/>
      <dgm:t>
        <a:bodyPr/>
        <a:lstStyle/>
        <a:p>
          <a:endParaRPr lang="en-US"/>
        </a:p>
      </dgm:t>
    </dgm:pt>
    <dgm:pt modelId="{38AC83A5-EA67-41D7-B852-5AEB57F764D8}">
      <dgm:prSet phldrT="[Text]" phldr="0"/>
      <dgm:spPr/>
      <dgm:t>
        <a:bodyPr/>
        <a:lstStyle/>
        <a:p>
          <a:pPr rtl="0"/>
          <a:r>
            <a:rPr lang="en-US" dirty="0">
              <a:latin typeface="Calibri Light" panose="020F0302020204030204"/>
            </a:rPr>
            <a:t>Goldwyn Folkestone </a:t>
          </a:r>
          <a:endParaRPr lang="en-US" dirty="0"/>
        </a:p>
      </dgm:t>
    </dgm:pt>
    <dgm:pt modelId="{CB1F0338-78C0-4085-9B5B-95C4814C9707}" type="parTrans" cxnId="{D44DBE6F-18F5-46E8-8036-B224D650BA8A}">
      <dgm:prSet/>
      <dgm:spPr/>
      <dgm:t>
        <a:bodyPr/>
        <a:lstStyle/>
        <a:p>
          <a:endParaRPr lang="en-US"/>
        </a:p>
      </dgm:t>
    </dgm:pt>
    <dgm:pt modelId="{83772CE7-F3D3-4B4F-A548-B8D8CFA6027B}" type="sibTrans" cxnId="{D44DBE6F-18F5-46E8-8036-B224D650BA8A}">
      <dgm:prSet/>
      <dgm:spPr/>
      <dgm:t>
        <a:bodyPr/>
        <a:lstStyle/>
        <a:p>
          <a:endParaRPr lang="en-US"/>
        </a:p>
      </dgm:t>
    </dgm:pt>
    <dgm:pt modelId="{6770037F-10FD-4CCD-AABE-1AFDB378C0E6}">
      <dgm:prSet phldrT="[Text]" phldr="0"/>
      <dgm:spPr/>
      <dgm:t>
        <a:bodyPr/>
        <a:lstStyle/>
        <a:p>
          <a:pPr rtl="0"/>
          <a:r>
            <a:rPr lang="en-US" dirty="0">
              <a:latin typeface="Calibri Light" panose="020F0302020204030204"/>
            </a:rPr>
            <a:t>65 students </a:t>
          </a:r>
          <a:endParaRPr lang="en-US" dirty="0"/>
        </a:p>
      </dgm:t>
    </dgm:pt>
    <dgm:pt modelId="{F6904ACC-0027-4531-98F7-378BE4734FBF}" type="parTrans" cxnId="{8AB8CD9C-D0DD-4151-A5A9-609D2F82A151}">
      <dgm:prSet/>
      <dgm:spPr/>
      <dgm:t>
        <a:bodyPr/>
        <a:lstStyle/>
        <a:p>
          <a:endParaRPr lang="en-US"/>
        </a:p>
      </dgm:t>
    </dgm:pt>
    <dgm:pt modelId="{B340C12A-C47A-4BC2-8A4C-D51CEBD84551}" type="sibTrans" cxnId="{8AB8CD9C-D0DD-4151-A5A9-609D2F82A151}">
      <dgm:prSet/>
      <dgm:spPr/>
      <dgm:t>
        <a:bodyPr/>
        <a:lstStyle/>
        <a:p>
          <a:endParaRPr lang="en-US"/>
        </a:p>
      </dgm:t>
    </dgm:pt>
    <dgm:pt modelId="{FABB9135-41C0-4CB2-ADB4-483F2A6C6323}">
      <dgm:prSet phldrT="[Text]" phldr="0"/>
      <dgm:spPr/>
      <dgm:t>
        <a:bodyPr/>
        <a:lstStyle/>
        <a:p>
          <a:pPr rtl="0"/>
          <a:r>
            <a:rPr lang="en-US" dirty="0">
              <a:latin typeface="Calibri Light" panose="020F0302020204030204"/>
            </a:rPr>
            <a:t>Children in care </a:t>
          </a:r>
          <a:endParaRPr lang="en-US" dirty="0"/>
        </a:p>
      </dgm:t>
    </dgm:pt>
    <dgm:pt modelId="{9BE6F5D3-2818-44BE-B6FC-8ECB86AC1812}" type="parTrans" cxnId="{38D1570E-8264-4A66-9DEB-C4F47246473D}">
      <dgm:prSet/>
      <dgm:spPr/>
      <dgm:t>
        <a:bodyPr/>
        <a:lstStyle/>
        <a:p>
          <a:endParaRPr lang="en-US"/>
        </a:p>
      </dgm:t>
    </dgm:pt>
    <dgm:pt modelId="{C56B9110-735C-4D3B-9872-2649ABF56405}" type="sibTrans" cxnId="{38D1570E-8264-4A66-9DEB-C4F47246473D}">
      <dgm:prSet/>
      <dgm:spPr/>
      <dgm:t>
        <a:bodyPr/>
        <a:lstStyle/>
        <a:p>
          <a:endParaRPr lang="en-US"/>
        </a:p>
      </dgm:t>
    </dgm:pt>
    <dgm:pt modelId="{2B909DAA-DEFF-4C25-9448-B51FC147F650}">
      <dgm:prSet phldrT="[Text]" phldr="0"/>
      <dgm:spPr/>
      <dgm:t>
        <a:bodyPr/>
        <a:lstStyle/>
        <a:p>
          <a:pPr rtl="0"/>
          <a:r>
            <a:rPr lang="en-US" dirty="0">
              <a:latin typeface="Calibri Light" panose="020F0302020204030204"/>
            </a:rPr>
            <a:t>KS3 Nurture </a:t>
          </a:r>
          <a:endParaRPr lang="en-US" dirty="0"/>
        </a:p>
      </dgm:t>
    </dgm:pt>
    <dgm:pt modelId="{A482E7CA-828F-4D9D-B803-1FF2091AE1DA}" type="parTrans" cxnId="{71F0D67C-007F-4408-9C5D-532A4FB31A17}">
      <dgm:prSet/>
      <dgm:spPr/>
      <dgm:t>
        <a:bodyPr/>
        <a:lstStyle/>
        <a:p>
          <a:endParaRPr lang="en-US"/>
        </a:p>
      </dgm:t>
    </dgm:pt>
    <dgm:pt modelId="{54AF7951-89C2-4728-93DE-24637D7E7C80}" type="sibTrans" cxnId="{71F0D67C-007F-4408-9C5D-532A4FB31A17}">
      <dgm:prSet/>
      <dgm:spPr/>
      <dgm:t>
        <a:bodyPr/>
        <a:lstStyle/>
        <a:p>
          <a:endParaRPr lang="en-US"/>
        </a:p>
      </dgm:t>
    </dgm:pt>
    <dgm:pt modelId="{D984B8F1-7E4B-4FD4-A445-BB2BB1C3B31B}">
      <dgm:prSet phldrT="[Text]" phldr="0"/>
      <dgm:spPr/>
      <dgm:t>
        <a:bodyPr/>
        <a:lstStyle/>
        <a:p>
          <a:pPr rtl="0"/>
          <a:r>
            <a:rPr lang="en-US" dirty="0">
              <a:latin typeface="Calibri Light" panose="020F0302020204030204"/>
            </a:rPr>
            <a:t>1 hr lessons – pre teaching and language </a:t>
          </a:r>
          <a:endParaRPr lang="en-US" dirty="0"/>
        </a:p>
      </dgm:t>
    </dgm:pt>
    <dgm:pt modelId="{6ECD3455-0886-4A75-82E7-E7D19A4534DA}" type="parTrans" cxnId="{7B1095EA-342D-4F3E-82A1-527B6FB59460}">
      <dgm:prSet/>
      <dgm:spPr/>
      <dgm:t>
        <a:bodyPr/>
        <a:lstStyle/>
        <a:p>
          <a:endParaRPr lang="en-US"/>
        </a:p>
      </dgm:t>
    </dgm:pt>
    <dgm:pt modelId="{C9BA09D2-70E2-471A-9900-68870111BB03}" type="sibTrans" cxnId="{7B1095EA-342D-4F3E-82A1-527B6FB59460}">
      <dgm:prSet/>
      <dgm:spPr/>
      <dgm:t>
        <a:bodyPr/>
        <a:lstStyle/>
        <a:p>
          <a:endParaRPr lang="en-US"/>
        </a:p>
      </dgm:t>
    </dgm:pt>
    <dgm:pt modelId="{6820E81F-FDB4-4103-9A29-631B1BD5AE41}">
      <dgm:prSet phldrT="[Text]" phldr="0"/>
      <dgm:spPr/>
      <dgm:t>
        <a:bodyPr/>
        <a:lstStyle/>
        <a:p>
          <a:pPr rtl="0"/>
          <a:r>
            <a:rPr lang="en-US" dirty="0">
              <a:latin typeface="Calibri Light" panose="020F0302020204030204"/>
            </a:rPr>
            <a:t>Goldwyn Time </a:t>
          </a:r>
          <a:endParaRPr lang="en-US" dirty="0"/>
        </a:p>
      </dgm:t>
    </dgm:pt>
    <dgm:pt modelId="{22D009DA-D987-48E2-BDA4-69440957E36E}" type="parTrans" cxnId="{515A62FE-75C8-44B6-949E-68BA05F38309}">
      <dgm:prSet/>
      <dgm:spPr/>
      <dgm:t>
        <a:bodyPr/>
        <a:lstStyle/>
        <a:p>
          <a:endParaRPr lang="en-US"/>
        </a:p>
      </dgm:t>
    </dgm:pt>
    <dgm:pt modelId="{F94B7B09-F2E0-4B10-940B-2571FF5CF1EC}" type="sibTrans" cxnId="{515A62FE-75C8-44B6-949E-68BA05F38309}">
      <dgm:prSet/>
      <dgm:spPr/>
      <dgm:t>
        <a:bodyPr/>
        <a:lstStyle/>
        <a:p>
          <a:endParaRPr lang="en-US"/>
        </a:p>
      </dgm:t>
    </dgm:pt>
    <dgm:pt modelId="{D9D9F0BF-1D84-4BFD-987C-270440A4A30F}">
      <dgm:prSet phldr="0"/>
      <dgm:spPr/>
      <dgm:t>
        <a:bodyPr/>
        <a:lstStyle/>
        <a:p>
          <a:pPr rtl="0"/>
          <a:r>
            <a:rPr lang="en-US" dirty="0">
              <a:latin typeface="Calibri Light" panose="020F0302020204030204"/>
            </a:rPr>
            <a:t> 45 minutes in length</a:t>
          </a:r>
          <a:endParaRPr lang="en-US" dirty="0"/>
        </a:p>
      </dgm:t>
    </dgm:pt>
    <dgm:pt modelId="{7C282346-C475-4AE6-9BD7-9CCAC1546EB5}" type="parTrans" cxnId="{1FD37844-BC1C-4091-8CFF-89D3D1961010}">
      <dgm:prSet/>
      <dgm:spPr/>
    </dgm:pt>
    <dgm:pt modelId="{CC8D07B3-99DA-411A-BF08-0391E6B08FCC}" type="sibTrans" cxnId="{1FD37844-BC1C-4091-8CFF-89D3D1961010}">
      <dgm:prSet/>
      <dgm:spPr/>
    </dgm:pt>
    <dgm:pt modelId="{6F49950E-9E2D-4109-936A-8C75BAF19B26}">
      <dgm:prSet phldr="0"/>
      <dgm:spPr/>
      <dgm:t>
        <a:bodyPr/>
        <a:lstStyle/>
        <a:p>
          <a:pPr rtl="0"/>
          <a:r>
            <a:rPr lang="en-US" dirty="0">
              <a:latin typeface="Calibri Light" panose="020F0302020204030204"/>
            </a:rPr>
            <a:t>Goldwyn time</a:t>
          </a:r>
        </a:p>
      </dgm:t>
    </dgm:pt>
    <dgm:pt modelId="{891A02C3-CF64-46DB-A53A-E9008D612CE2}" type="parTrans" cxnId="{97704FE2-598E-4833-A966-1FF0EA23C200}">
      <dgm:prSet/>
      <dgm:spPr/>
    </dgm:pt>
    <dgm:pt modelId="{3E428B74-76C6-4287-ADDA-ECAB705849BC}" type="sibTrans" cxnId="{97704FE2-598E-4833-A966-1FF0EA23C200}">
      <dgm:prSet/>
      <dgm:spPr/>
    </dgm:pt>
    <dgm:pt modelId="{5FD8DE6F-DB91-4CE5-A0A2-4FD86CCB7440}">
      <dgm:prSet phldr="0"/>
      <dgm:spPr/>
      <dgm:t>
        <a:bodyPr/>
        <a:lstStyle/>
        <a:p>
          <a:pPr rtl="0"/>
          <a:r>
            <a:rPr lang="en-US" dirty="0">
              <a:latin typeface="Calibri Light" panose="020F0302020204030204"/>
            </a:rPr>
            <a:t>Goldwyn Plus </a:t>
          </a:r>
        </a:p>
      </dgm:t>
    </dgm:pt>
    <dgm:pt modelId="{726F368A-8895-4553-9C68-A5E43BFDD62C}" type="parTrans" cxnId="{BBBDA717-5E48-4AA9-9D69-0096FF53EF0B}">
      <dgm:prSet/>
      <dgm:spPr/>
    </dgm:pt>
    <dgm:pt modelId="{67D4718C-1F52-4DE1-8EA3-1BE57ED46F7A}" type="sibTrans" cxnId="{BBBDA717-5E48-4AA9-9D69-0096FF53EF0B}">
      <dgm:prSet/>
      <dgm:spPr/>
    </dgm:pt>
    <dgm:pt modelId="{3E19B91A-6894-4813-B99C-9F6975C11B2B}">
      <dgm:prSet phldr="0"/>
      <dgm:spPr/>
      <dgm:t>
        <a:bodyPr/>
        <a:lstStyle/>
        <a:p>
          <a:pPr rtl="0"/>
          <a:r>
            <a:rPr lang="en-US" dirty="0">
              <a:latin typeface="Calibri Light" panose="020F0302020204030204"/>
            </a:rPr>
            <a:t>20-25 vulnerability factors</a:t>
          </a:r>
        </a:p>
      </dgm:t>
    </dgm:pt>
    <dgm:pt modelId="{C8C8B22B-CF7A-4320-B94D-B881353C2861}" type="parTrans" cxnId="{15E9CD1B-E9AE-4723-AD6E-123A183A488B}">
      <dgm:prSet/>
      <dgm:spPr/>
    </dgm:pt>
    <dgm:pt modelId="{E329A766-A581-403B-A645-F2D194734417}" type="sibTrans" cxnId="{15E9CD1B-E9AE-4723-AD6E-123A183A488B}">
      <dgm:prSet/>
      <dgm:spPr/>
    </dgm:pt>
    <dgm:pt modelId="{2B8A0811-37F2-4D1F-B70D-6F64C3B3404A}">
      <dgm:prSet phldr="0"/>
      <dgm:spPr/>
      <dgm:t>
        <a:bodyPr/>
        <a:lstStyle/>
        <a:p>
          <a:pPr rtl="0"/>
          <a:r>
            <a:rPr lang="en-US" dirty="0">
              <a:latin typeface="Calibri Light" panose="020F0302020204030204"/>
            </a:rPr>
            <a:t>Goldwyn Time </a:t>
          </a:r>
        </a:p>
      </dgm:t>
    </dgm:pt>
    <dgm:pt modelId="{8B213910-22FB-4930-A3D8-8DEA57397DDA}" type="parTrans" cxnId="{F7DAA29E-EEA3-46C5-B4A4-22E27331F74A}">
      <dgm:prSet/>
      <dgm:spPr/>
    </dgm:pt>
    <dgm:pt modelId="{F9861E44-3B33-4CA7-ADE9-F7828DD01A8F}" type="sibTrans" cxnId="{F7DAA29E-EEA3-46C5-B4A4-22E27331F74A}">
      <dgm:prSet/>
      <dgm:spPr/>
    </dgm:pt>
    <dgm:pt modelId="{5C435C7B-1615-475E-99ED-230BACD8090E}">
      <dgm:prSet phldr="0"/>
      <dgm:spPr/>
      <dgm:t>
        <a:bodyPr/>
        <a:lstStyle/>
        <a:p>
          <a:pPr rtl="0"/>
          <a:r>
            <a:rPr lang="en-US" dirty="0">
              <a:latin typeface="Calibri Light" panose="020F0302020204030204"/>
            </a:rPr>
            <a:t>Engagement curriculum </a:t>
          </a:r>
        </a:p>
      </dgm:t>
    </dgm:pt>
    <dgm:pt modelId="{9FADE9BE-2AB1-4FF2-AA56-BFF9710CB1CA}" type="parTrans" cxnId="{8ADB89DA-9162-4065-8533-3AC35C49671C}">
      <dgm:prSet/>
      <dgm:spPr/>
    </dgm:pt>
    <dgm:pt modelId="{F2C8E4C2-ABD8-45E0-A3C5-1C8A11352FF7}" type="sibTrans" cxnId="{8ADB89DA-9162-4065-8533-3AC35C49671C}">
      <dgm:prSet/>
      <dgm:spPr/>
    </dgm:pt>
    <dgm:pt modelId="{A96AA6CE-55C6-4BE0-AA20-9E48F492E718}">
      <dgm:prSet phldr="0"/>
      <dgm:spPr/>
      <dgm:t>
        <a:bodyPr/>
        <a:lstStyle/>
        <a:p>
          <a:pPr rtl="0"/>
          <a:r>
            <a:rPr lang="en-US" dirty="0">
              <a:latin typeface="Calibri Light" panose="020F0302020204030204"/>
            </a:rPr>
            <a:t>Home support </a:t>
          </a:r>
        </a:p>
      </dgm:t>
    </dgm:pt>
    <dgm:pt modelId="{509F3220-B6D9-47F2-B10F-08478C352B9A}" type="parTrans" cxnId="{ED46D020-6A2B-4E71-B817-BBE08CA8924F}">
      <dgm:prSet/>
      <dgm:spPr/>
    </dgm:pt>
    <dgm:pt modelId="{572BAD4D-494D-4764-A972-4E5CDE1F2BB9}" type="sibTrans" cxnId="{ED46D020-6A2B-4E71-B817-BBE08CA8924F}">
      <dgm:prSet/>
      <dgm:spPr/>
    </dgm:pt>
    <dgm:pt modelId="{172F52BE-B85C-4374-BBC4-8A9ED7BBD54B}">
      <dgm:prSet phldr="0"/>
      <dgm:spPr/>
      <dgm:t>
        <a:bodyPr/>
        <a:lstStyle/>
        <a:p>
          <a:pPr rtl="0"/>
          <a:r>
            <a:rPr lang="en-US" dirty="0" err="1">
              <a:latin typeface="Calibri Light" panose="020F0302020204030204"/>
            </a:rPr>
            <a:t>Personalised</a:t>
          </a:r>
          <a:r>
            <a:rPr lang="en-US" dirty="0">
              <a:latin typeface="Calibri Light" panose="020F0302020204030204"/>
            </a:rPr>
            <a:t> multiagency </a:t>
          </a:r>
          <a:r>
            <a:rPr lang="en-US" dirty="0" err="1">
              <a:latin typeface="Calibri Light" panose="020F0302020204030204"/>
            </a:rPr>
            <a:t>programmes</a:t>
          </a:r>
          <a:r>
            <a:rPr lang="en-US" dirty="0">
              <a:latin typeface="Calibri Light" panose="020F0302020204030204"/>
            </a:rPr>
            <a:t>  </a:t>
          </a:r>
          <a:endParaRPr lang="en-US" dirty="0"/>
        </a:p>
      </dgm:t>
    </dgm:pt>
    <dgm:pt modelId="{DC5995D0-D3A8-485B-9E66-3ACAF8C3711D}" type="parTrans" cxnId="{E2CDF1C9-2F51-4DB8-9A9E-26BDB187E0C7}">
      <dgm:prSet/>
      <dgm:spPr/>
    </dgm:pt>
    <dgm:pt modelId="{7CE49D09-1B27-4D0C-9E69-02E6B9B7548C}" type="sibTrans" cxnId="{E2CDF1C9-2F51-4DB8-9A9E-26BDB187E0C7}">
      <dgm:prSet/>
      <dgm:spPr/>
    </dgm:pt>
    <dgm:pt modelId="{F4A879F1-DEE2-4C97-A700-7656987DC960}">
      <dgm:prSet phldr="0"/>
      <dgm:spPr/>
      <dgm:t>
        <a:bodyPr/>
        <a:lstStyle/>
        <a:p>
          <a:pPr rtl="0"/>
          <a:r>
            <a:rPr lang="en-US" sz="2200" dirty="0">
              <a:latin typeface="Calibri Light" panose="020F0302020204030204"/>
            </a:rPr>
            <a:t>Sixth Form                                      Pure Goldwyn                                  East Kent Colleges </a:t>
          </a:r>
        </a:p>
      </dgm:t>
    </dgm:pt>
    <dgm:pt modelId="{0CE9692A-8096-4A9E-96AC-AAF6B99FD7EC}" type="parTrans" cxnId="{DE887904-F7B4-4CC7-8147-D4FFA5F83C7B}">
      <dgm:prSet/>
      <dgm:spPr/>
    </dgm:pt>
    <dgm:pt modelId="{CE7E4196-5B8F-40A8-AD52-C15017C6D055}" type="sibTrans" cxnId="{DE887904-F7B4-4CC7-8147-D4FFA5F83C7B}">
      <dgm:prSet/>
      <dgm:spPr/>
    </dgm:pt>
    <dgm:pt modelId="{12C2294E-350B-400A-A41C-9F4EFE395781}" type="pres">
      <dgm:prSet presAssocID="{BC1EB612-B97B-4AEE-B803-9A92C8D2DF51}" presName="Name0" presStyleCnt="0">
        <dgm:presLayoutVars>
          <dgm:dir/>
          <dgm:resizeHandles val="exact"/>
        </dgm:presLayoutVars>
      </dgm:prSet>
      <dgm:spPr/>
      <dgm:t>
        <a:bodyPr/>
        <a:lstStyle/>
        <a:p>
          <a:endParaRPr lang="en-US"/>
        </a:p>
      </dgm:t>
    </dgm:pt>
    <dgm:pt modelId="{D312D148-6F32-4A26-ADB5-F40711C4B9E9}" type="pres">
      <dgm:prSet presAssocID="{66CF32E8-8994-4344-A5A0-33AA058206EF}" presName="node" presStyleLbl="node1" presStyleIdx="0" presStyleCnt="4">
        <dgm:presLayoutVars>
          <dgm:bulletEnabled val="1"/>
        </dgm:presLayoutVars>
      </dgm:prSet>
      <dgm:spPr/>
      <dgm:t>
        <a:bodyPr/>
        <a:lstStyle/>
        <a:p>
          <a:endParaRPr lang="en-US"/>
        </a:p>
      </dgm:t>
    </dgm:pt>
    <dgm:pt modelId="{990B342B-CA00-4B6C-BA2D-52A6D5BCB852}" type="pres">
      <dgm:prSet presAssocID="{D7EC5A82-187C-48B4-9D30-B0DEB4CAA292}" presName="sibTrans" presStyleCnt="0"/>
      <dgm:spPr/>
    </dgm:pt>
    <dgm:pt modelId="{928837F4-B995-434A-BF51-EAF3400CB8E6}" type="pres">
      <dgm:prSet presAssocID="{38AC83A5-EA67-41D7-B852-5AEB57F764D8}" presName="node" presStyleLbl="node1" presStyleIdx="1" presStyleCnt="4">
        <dgm:presLayoutVars>
          <dgm:bulletEnabled val="1"/>
        </dgm:presLayoutVars>
      </dgm:prSet>
      <dgm:spPr/>
      <dgm:t>
        <a:bodyPr/>
        <a:lstStyle/>
        <a:p>
          <a:endParaRPr lang="en-US"/>
        </a:p>
      </dgm:t>
    </dgm:pt>
    <dgm:pt modelId="{05CD4D76-AE6F-4D49-97BC-40632068F538}" type="pres">
      <dgm:prSet presAssocID="{83772CE7-F3D3-4B4F-A548-B8D8CFA6027B}" presName="sibTrans" presStyleCnt="0"/>
      <dgm:spPr/>
    </dgm:pt>
    <dgm:pt modelId="{4418BCCF-A561-42B5-B369-24FA7E2217C8}" type="pres">
      <dgm:prSet presAssocID="{5FD8DE6F-DB91-4CE5-A0A2-4FD86CCB7440}" presName="node" presStyleLbl="node1" presStyleIdx="2" presStyleCnt="4">
        <dgm:presLayoutVars>
          <dgm:bulletEnabled val="1"/>
        </dgm:presLayoutVars>
      </dgm:prSet>
      <dgm:spPr/>
      <dgm:t>
        <a:bodyPr/>
        <a:lstStyle/>
        <a:p>
          <a:endParaRPr lang="en-US"/>
        </a:p>
      </dgm:t>
    </dgm:pt>
    <dgm:pt modelId="{CEF563A4-14D8-408C-95CB-BCBE35857624}" type="pres">
      <dgm:prSet presAssocID="{67D4718C-1F52-4DE1-8EA3-1BE57ED46F7A}" presName="sibTrans" presStyleCnt="0"/>
      <dgm:spPr/>
    </dgm:pt>
    <dgm:pt modelId="{72072DFC-507C-4D5A-A5BD-BD88F774A2D4}" type="pres">
      <dgm:prSet presAssocID="{F4A879F1-DEE2-4C97-A700-7656987DC960}" presName="node" presStyleLbl="node1" presStyleIdx="3" presStyleCnt="4">
        <dgm:presLayoutVars>
          <dgm:bulletEnabled val="1"/>
        </dgm:presLayoutVars>
      </dgm:prSet>
      <dgm:spPr/>
      <dgm:t>
        <a:bodyPr/>
        <a:lstStyle/>
        <a:p>
          <a:endParaRPr lang="en-US"/>
        </a:p>
      </dgm:t>
    </dgm:pt>
  </dgm:ptLst>
  <dgm:cxnLst>
    <dgm:cxn modelId="{8ADB89DA-9162-4065-8533-3AC35C49671C}" srcId="{5FD8DE6F-DB91-4CE5-A0A2-4FD86CCB7440}" destId="{5C435C7B-1615-475E-99ED-230BACD8090E}" srcOrd="1" destOrd="0" parTransId="{9FADE9BE-2AB1-4FF2-AA56-BFF9710CB1CA}" sibTransId="{F2C8E4C2-ABD8-45E0-A3C5-1C8A11352FF7}"/>
    <dgm:cxn modelId="{D44DBE6F-18F5-46E8-8036-B224D650BA8A}" srcId="{BC1EB612-B97B-4AEE-B803-9A92C8D2DF51}" destId="{38AC83A5-EA67-41D7-B852-5AEB57F764D8}" srcOrd="1" destOrd="0" parTransId="{CB1F0338-78C0-4085-9B5B-95C4814C9707}" sibTransId="{83772CE7-F3D3-4B4F-A548-B8D8CFA6027B}"/>
    <dgm:cxn modelId="{E2CDF1C9-2F51-4DB8-9A9E-26BDB187E0C7}" srcId="{5FD8DE6F-DB91-4CE5-A0A2-4FD86CCB7440}" destId="{172F52BE-B85C-4374-BBC4-8A9ED7BBD54B}" srcOrd="3" destOrd="0" parTransId="{DC5995D0-D3A8-485B-9E66-3ACAF8C3711D}" sibTransId="{7CE49D09-1B27-4D0C-9E69-02E6B9B7548C}"/>
    <dgm:cxn modelId="{EE13319B-0206-4117-A870-0207B5E9BD16}" type="presOf" srcId="{D984B8F1-7E4B-4FD4-A445-BB2BB1C3B31B}" destId="{928837F4-B995-434A-BF51-EAF3400CB8E6}" srcOrd="0" destOrd="4" presId="urn:microsoft.com/office/officeart/2005/8/layout/hList6"/>
    <dgm:cxn modelId="{432597EE-DCE2-43B1-AD23-3728A61F77D2}" type="presOf" srcId="{5FD8DE6F-DB91-4CE5-A0A2-4FD86CCB7440}" destId="{4418BCCF-A561-42B5-B369-24FA7E2217C8}" srcOrd="0" destOrd="0" presId="urn:microsoft.com/office/officeart/2005/8/layout/hList6"/>
    <dgm:cxn modelId="{97704FE2-598E-4833-A966-1FF0EA23C200}" srcId="{66CF32E8-8994-4344-A5A0-33AA058206EF}" destId="{6F49950E-9E2D-4109-936A-8C75BAF19B26}" srcOrd="3" destOrd="0" parTransId="{891A02C3-CF64-46DB-A53A-E9008D612CE2}" sibTransId="{3E428B74-76C6-4287-ADDA-ECAB705849BC}"/>
    <dgm:cxn modelId="{8B86AFD0-DA3A-4A35-890E-BEE1580CA8BC}" srcId="{66CF32E8-8994-4344-A5A0-33AA058206EF}" destId="{7785354C-0DB1-4828-81B4-618854BF0EFC}" srcOrd="1" destOrd="0" parTransId="{82349466-150A-4E6A-9AB2-9888001215E4}" sibTransId="{FFBC4839-A4CC-4EE8-A50C-B367B6D9EE08}"/>
    <dgm:cxn modelId="{CD95A2E9-27D6-4098-8845-495E41553706}" type="presOf" srcId="{38AC83A5-EA67-41D7-B852-5AEB57F764D8}" destId="{928837F4-B995-434A-BF51-EAF3400CB8E6}" srcOrd="0" destOrd="0" presId="urn:microsoft.com/office/officeart/2005/8/layout/hList6"/>
    <dgm:cxn modelId="{EEA72AE6-728C-4A2A-AD60-A7CDD9573ED3}" type="presOf" srcId="{77C3819B-0893-4A1C-9D8F-131629DA7ED5}" destId="{D312D148-6F32-4A26-ADB5-F40711C4B9E9}" srcOrd="0" destOrd="1" presId="urn:microsoft.com/office/officeart/2005/8/layout/hList6"/>
    <dgm:cxn modelId="{1899D052-B4C7-4E4B-9680-9D2762B67B59}" type="presOf" srcId="{7785354C-0DB1-4828-81B4-618854BF0EFC}" destId="{D312D148-6F32-4A26-ADB5-F40711C4B9E9}" srcOrd="0" destOrd="2" presId="urn:microsoft.com/office/officeart/2005/8/layout/hList6"/>
    <dgm:cxn modelId="{4A894FDD-CC55-409D-847F-6BAEE742B066}" type="presOf" srcId="{2B909DAA-DEFF-4C25-9448-B51FC147F650}" destId="{928837F4-B995-434A-BF51-EAF3400CB8E6}" srcOrd="0" destOrd="3" presId="urn:microsoft.com/office/officeart/2005/8/layout/hList6"/>
    <dgm:cxn modelId="{BBBDA717-5E48-4AA9-9D69-0096FF53EF0B}" srcId="{BC1EB612-B97B-4AEE-B803-9A92C8D2DF51}" destId="{5FD8DE6F-DB91-4CE5-A0A2-4FD86CCB7440}" srcOrd="2" destOrd="0" parTransId="{726F368A-8895-4553-9C68-A5E43BFDD62C}" sibTransId="{67D4718C-1F52-4DE1-8EA3-1BE57ED46F7A}"/>
    <dgm:cxn modelId="{498C6A6D-CFE9-402C-815C-14B5C39C28B9}" type="presOf" srcId="{6F49950E-9E2D-4109-936A-8C75BAF19B26}" destId="{D312D148-6F32-4A26-ADB5-F40711C4B9E9}" srcOrd="0" destOrd="4" presId="urn:microsoft.com/office/officeart/2005/8/layout/hList6"/>
    <dgm:cxn modelId="{73AAB6D1-0916-46A8-BA01-AEFF709453B1}" srcId="{BC1EB612-B97B-4AEE-B803-9A92C8D2DF51}" destId="{66CF32E8-8994-4344-A5A0-33AA058206EF}" srcOrd="0" destOrd="0" parTransId="{618447C2-4892-432C-B5FF-482A33E6814E}" sibTransId="{D7EC5A82-187C-48B4-9D30-B0DEB4CAA292}"/>
    <dgm:cxn modelId="{F7DAA29E-EEA3-46C5-B4A4-22E27331F74A}" srcId="{5FD8DE6F-DB91-4CE5-A0A2-4FD86CCB7440}" destId="{2B8A0811-37F2-4D1F-B70D-6F64C3B3404A}" srcOrd="4" destOrd="0" parTransId="{8B213910-22FB-4930-A3D8-8DEA57397DDA}" sibTransId="{F9861E44-3B33-4CA7-ADE9-F7828DD01A8F}"/>
    <dgm:cxn modelId="{94243467-133C-4088-8359-05FB304A6FDD}" type="presOf" srcId="{2B8A0811-37F2-4D1F-B70D-6F64C3B3404A}" destId="{4418BCCF-A561-42B5-B369-24FA7E2217C8}" srcOrd="0" destOrd="5" presId="urn:microsoft.com/office/officeart/2005/8/layout/hList6"/>
    <dgm:cxn modelId="{DE887904-F7B4-4CC7-8147-D4FFA5F83C7B}" srcId="{BC1EB612-B97B-4AEE-B803-9A92C8D2DF51}" destId="{F4A879F1-DEE2-4C97-A700-7656987DC960}" srcOrd="3" destOrd="0" parTransId="{0CE9692A-8096-4A9E-96AC-AAF6B99FD7EC}" sibTransId="{CE7E4196-5B8F-40A8-AD52-C15017C6D055}"/>
    <dgm:cxn modelId="{38D1570E-8264-4A66-9DEB-C4F47246473D}" srcId="{38AC83A5-EA67-41D7-B852-5AEB57F764D8}" destId="{FABB9135-41C0-4CB2-ADB4-483F2A6C6323}" srcOrd="1" destOrd="0" parTransId="{9BE6F5D3-2818-44BE-B6FC-8ECB86AC1812}" sibTransId="{C56B9110-735C-4D3B-9872-2649ABF56405}"/>
    <dgm:cxn modelId="{50E82042-2D2A-40B5-8253-0D302F7ED0D4}" type="presOf" srcId="{A96AA6CE-55C6-4BE0-AA20-9E48F492E718}" destId="{4418BCCF-A561-42B5-B369-24FA7E2217C8}" srcOrd="0" destOrd="3" presId="urn:microsoft.com/office/officeart/2005/8/layout/hList6"/>
    <dgm:cxn modelId="{C757009E-A2FA-4A0F-87EA-2A2922D7853F}" type="presOf" srcId="{66CF32E8-8994-4344-A5A0-33AA058206EF}" destId="{D312D148-6F32-4A26-ADB5-F40711C4B9E9}" srcOrd="0" destOrd="0" presId="urn:microsoft.com/office/officeart/2005/8/layout/hList6"/>
    <dgm:cxn modelId="{9EA2DAFE-9AD9-4D54-A37E-D6A0F09AC734}" type="presOf" srcId="{F4A879F1-DEE2-4C97-A700-7656987DC960}" destId="{72072DFC-507C-4D5A-A5BD-BD88F774A2D4}" srcOrd="0" destOrd="0" presId="urn:microsoft.com/office/officeart/2005/8/layout/hList6"/>
    <dgm:cxn modelId="{15E9CD1B-E9AE-4723-AD6E-123A183A488B}" srcId="{5FD8DE6F-DB91-4CE5-A0A2-4FD86CCB7440}" destId="{3E19B91A-6894-4813-B99C-9F6975C11B2B}" srcOrd="0" destOrd="0" parTransId="{C8C8B22B-CF7A-4320-B94D-B881353C2861}" sibTransId="{E329A766-A581-403B-A645-F2D194734417}"/>
    <dgm:cxn modelId="{BBF41E18-C885-49B4-AF8C-ABB3AF6DCC53}" type="presOf" srcId="{FABB9135-41C0-4CB2-ADB4-483F2A6C6323}" destId="{928837F4-B995-434A-BF51-EAF3400CB8E6}" srcOrd="0" destOrd="2" presId="urn:microsoft.com/office/officeart/2005/8/layout/hList6"/>
    <dgm:cxn modelId="{5A41149E-CDAA-4B54-95F5-4CD1AC910AFB}" type="presOf" srcId="{172F52BE-B85C-4374-BBC4-8A9ED7BBD54B}" destId="{4418BCCF-A561-42B5-B369-24FA7E2217C8}" srcOrd="0" destOrd="4" presId="urn:microsoft.com/office/officeart/2005/8/layout/hList6"/>
    <dgm:cxn modelId="{6A1E9498-22CD-4FF2-AC00-188468E52412}" srcId="{66CF32E8-8994-4344-A5A0-33AA058206EF}" destId="{77C3819B-0893-4A1C-9D8F-131629DA7ED5}" srcOrd="0" destOrd="0" parTransId="{1DB7839C-2ABF-4E9F-9068-E30635FF1F61}" sibTransId="{9F7441D5-3089-48C5-9BDD-3F8ED4F27015}"/>
    <dgm:cxn modelId="{2681E9D8-7F30-44A1-BA35-2FD61AD21C03}" type="presOf" srcId="{BC1EB612-B97B-4AEE-B803-9A92C8D2DF51}" destId="{12C2294E-350B-400A-A41C-9F4EFE395781}" srcOrd="0" destOrd="0" presId="urn:microsoft.com/office/officeart/2005/8/layout/hList6"/>
    <dgm:cxn modelId="{A2A72CB9-06EC-408C-8AB5-71A740F9DC49}" type="presOf" srcId="{6770037F-10FD-4CCD-AABE-1AFDB378C0E6}" destId="{928837F4-B995-434A-BF51-EAF3400CB8E6}" srcOrd="0" destOrd="1" presId="urn:microsoft.com/office/officeart/2005/8/layout/hList6"/>
    <dgm:cxn modelId="{7B1095EA-342D-4F3E-82A1-527B6FB59460}" srcId="{38AC83A5-EA67-41D7-B852-5AEB57F764D8}" destId="{D984B8F1-7E4B-4FD4-A445-BB2BB1C3B31B}" srcOrd="3" destOrd="0" parTransId="{6ECD3455-0886-4A75-82E7-E7D19A4534DA}" sibTransId="{C9BA09D2-70E2-471A-9900-68870111BB03}"/>
    <dgm:cxn modelId="{9613070B-A84B-4F86-A136-F08B8FB78CA2}" type="presOf" srcId="{3E19B91A-6894-4813-B99C-9F6975C11B2B}" destId="{4418BCCF-A561-42B5-B369-24FA7E2217C8}" srcOrd="0" destOrd="1" presId="urn:microsoft.com/office/officeart/2005/8/layout/hList6"/>
    <dgm:cxn modelId="{71F0D67C-007F-4408-9C5D-532A4FB31A17}" srcId="{38AC83A5-EA67-41D7-B852-5AEB57F764D8}" destId="{2B909DAA-DEFF-4C25-9448-B51FC147F650}" srcOrd="2" destOrd="0" parTransId="{A482E7CA-828F-4D9D-B803-1FF2091AE1DA}" sibTransId="{54AF7951-89C2-4728-93DE-24637D7E7C80}"/>
    <dgm:cxn modelId="{8AB8CD9C-D0DD-4151-A5A9-609D2F82A151}" srcId="{38AC83A5-EA67-41D7-B852-5AEB57F764D8}" destId="{6770037F-10FD-4CCD-AABE-1AFDB378C0E6}" srcOrd="0" destOrd="0" parTransId="{F6904ACC-0027-4531-98F7-378BE4734FBF}" sibTransId="{B340C12A-C47A-4BC2-8A4C-D51CEBD84551}"/>
    <dgm:cxn modelId="{1FD37844-BC1C-4091-8CFF-89D3D1961010}" srcId="{66CF32E8-8994-4344-A5A0-33AA058206EF}" destId="{D9D9F0BF-1D84-4BFD-987C-270440A4A30F}" srcOrd="2" destOrd="0" parTransId="{7C282346-C475-4AE6-9BD7-9CCAC1546EB5}" sibTransId="{CC8D07B3-99DA-411A-BF08-0391E6B08FCC}"/>
    <dgm:cxn modelId="{FC796F78-B0A5-43FD-BFD0-B4B3DFABA04A}" type="presOf" srcId="{D9D9F0BF-1D84-4BFD-987C-270440A4A30F}" destId="{D312D148-6F32-4A26-ADB5-F40711C4B9E9}" srcOrd="0" destOrd="3" presId="urn:microsoft.com/office/officeart/2005/8/layout/hList6"/>
    <dgm:cxn modelId="{515A62FE-75C8-44B6-949E-68BA05F38309}" srcId="{38AC83A5-EA67-41D7-B852-5AEB57F764D8}" destId="{6820E81F-FDB4-4103-9A29-631B1BD5AE41}" srcOrd="4" destOrd="0" parTransId="{22D009DA-D987-48E2-BDA4-69440957E36E}" sibTransId="{F94B7B09-F2E0-4B10-940B-2571FF5CF1EC}"/>
    <dgm:cxn modelId="{CF5E166C-D473-40E7-8AD7-75D8E56CCC6C}" type="presOf" srcId="{6820E81F-FDB4-4103-9A29-631B1BD5AE41}" destId="{928837F4-B995-434A-BF51-EAF3400CB8E6}" srcOrd="0" destOrd="5" presId="urn:microsoft.com/office/officeart/2005/8/layout/hList6"/>
    <dgm:cxn modelId="{4D7F95AD-93A0-4FEC-8021-2FD1E556C906}" type="presOf" srcId="{5C435C7B-1615-475E-99ED-230BACD8090E}" destId="{4418BCCF-A561-42B5-B369-24FA7E2217C8}" srcOrd="0" destOrd="2" presId="urn:microsoft.com/office/officeart/2005/8/layout/hList6"/>
    <dgm:cxn modelId="{ED46D020-6A2B-4E71-B817-BBE08CA8924F}" srcId="{5FD8DE6F-DB91-4CE5-A0A2-4FD86CCB7440}" destId="{A96AA6CE-55C6-4BE0-AA20-9E48F492E718}" srcOrd="2" destOrd="0" parTransId="{509F3220-B6D9-47F2-B10F-08478C352B9A}" sibTransId="{572BAD4D-494D-4764-A972-4E5CDE1F2BB9}"/>
    <dgm:cxn modelId="{228AF1ED-66DF-458D-B2EE-61933FE88235}" type="presParOf" srcId="{12C2294E-350B-400A-A41C-9F4EFE395781}" destId="{D312D148-6F32-4A26-ADB5-F40711C4B9E9}" srcOrd="0" destOrd="0" presId="urn:microsoft.com/office/officeart/2005/8/layout/hList6"/>
    <dgm:cxn modelId="{C1FF584B-0393-4646-9D50-FD07CCDB7E8A}" type="presParOf" srcId="{12C2294E-350B-400A-A41C-9F4EFE395781}" destId="{990B342B-CA00-4B6C-BA2D-52A6D5BCB852}" srcOrd="1" destOrd="0" presId="urn:microsoft.com/office/officeart/2005/8/layout/hList6"/>
    <dgm:cxn modelId="{B6FAFC78-8612-458D-A8EE-EE76BC6BCC60}" type="presParOf" srcId="{12C2294E-350B-400A-A41C-9F4EFE395781}" destId="{928837F4-B995-434A-BF51-EAF3400CB8E6}" srcOrd="2" destOrd="0" presId="urn:microsoft.com/office/officeart/2005/8/layout/hList6"/>
    <dgm:cxn modelId="{D7DAA8F7-27BE-4EA7-B20F-5BC9DD445CA1}" type="presParOf" srcId="{12C2294E-350B-400A-A41C-9F4EFE395781}" destId="{05CD4D76-AE6F-4D49-97BC-40632068F538}" srcOrd="3" destOrd="0" presId="urn:microsoft.com/office/officeart/2005/8/layout/hList6"/>
    <dgm:cxn modelId="{B166ACEF-F53D-4037-8E9A-CF6A19DD0ACA}" type="presParOf" srcId="{12C2294E-350B-400A-A41C-9F4EFE395781}" destId="{4418BCCF-A561-42B5-B369-24FA7E2217C8}" srcOrd="4" destOrd="0" presId="urn:microsoft.com/office/officeart/2005/8/layout/hList6"/>
    <dgm:cxn modelId="{57FF5792-4CCC-4738-ADD7-10CA0053888B}" type="presParOf" srcId="{12C2294E-350B-400A-A41C-9F4EFE395781}" destId="{CEF563A4-14D8-408C-95CB-BCBE35857624}" srcOrd="5" destOrd="0" presId="urn:microsoft.com/office/officeart/2005/8/layout/hList6"/>
    <dgm:cxn modelId="{53EA7164-C5D2-47C7-8EC4-53F1036B9506}" type="presParOf" srcId="{12C2294E-350B-400A-A41C-9F4EFE395781}" destId="{72072DFC-507C-4D5A-A5BD-BD88F774A2D4}"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2D148-6F32-4A26-ADB5-F40711C4B9E9}">
      <dsp:nvSpPr>
        <dsp:cNvPr id="0" name=""/>
        <dsp:cNvSpPr/>
      </dsp:nvSpPr>
      <dsp:spPr>
        <a:xfrm rot="16200000">
          <a:off x="-929284"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98" bIns="0" numCol="1" spcCol="1270" anchor="t" anchorCtr="0">
          <a:noAutofit/>
        </a:bodyPr>
        <a:lstStyle/>
        <a:p>
          <a:pPr lvl="0" algn="l" defTabSz="933450" rtl="0">
            <a:lnSpc>
              <a:spcPct val="90000"/>
            </a:lnSpc>
            <a:spcBef>
              <a:spcPct val="0"/>
            </a:spcBef>
            <a:spcAft>
              <a:spcPct val="35000"/>
            </a:spcAft>
          </a:pPr>
          <a:r>
            <a:rPr lang="en-US" sz="2100" kern="1200" dirty="0">
              <a:latin typeface="Calibri Light" panose="020F0302020204030204"/>
            </a:rPr>
            <a:t>Goldwyn Ashford</a:t>
          </a:r>
          <a:endParaRPr lang="en-US" sz="21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80 students </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10-15 vulnerability factors</a:t>
          </a:r>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 45 minutes in length</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Goldwyn time</a:t>
          </a:r>
        </a:p>
      </dsp:txBody>
      <dsp:txXfrm rot="5400000">
        <a:off x="2535" y="870268"/>
        <a:ext cx="2487699" cy="2610802"/>
      </dsp:txXfrm>
    </dsp:sp>
    <dsp:sp modelId="{928837F4-B995-434A-BF51-EAF3400CB8E6}">
      <dsp:nvSpPr>
        <dsp:cNvPr id="0" name=""/>
        <dsp:cNvSpPr/>
      </dsp:nvSpPr>
      <dsp:spPr>
        <a:xfrm rot="16200000">
          <a:off x="1744992"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98" bIns="0" numCol="1" spcCol="1270" anchor="t" anchorCtr="0">
          <a:noAutofit/>
        </a:bodyPr>
        <a:lstStyle/>
        <a:p>
          <a:pPr lvl="0" algn="l" defTabSz="933450" rtl="0">
            <a:lnSpc>
              <a:spcPct val="90000"/>
            </a:lnSpc>
            <a:spcBef>
              <a:spcPct val="0"/>
            </a:spcBef>
            <a:spcAft>
              <a:spcPct val="35000"/>
            </a:spcAft>
          </a:pPr>
          <a:r>
            <a:rPr lang="en-US" sz="2100" kern="1200" dirty="0">
              <a:latin typeface="Calibri Light" panose="020F0302020204030204"/>
            </a:rPr>
            <a:t>Goldwyn Folkestone </a:t>
          </a:r>
          <a:endParaRPr lang="en-US" sz="21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65 students </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Children in care </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KS3 Nurture </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1 hr lessons – pre teaching and language </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Goldwyn Time </a:t>
          </a:r>
          <a:endParaRPr lang="en-US" sz="1600" kern="1200" dirty="0"/>
        </a:p>
      </dsp:txBody>
      <dsp:txXfrm rot="5400000">
        <a:off x="2676811" y="870268"/>
        <a:ext cx="2487699" cy="2610802"/>
      </dsp:txXfrm>
    </dsp:sp>
    <dsp:sp modelId="{4418BCCF-A561-42B5-B369-24FA7E2217C8}">
      <dsp:nvSpPr>
        <dsp:cNvPr id="0" name=""/>
        <dsp:cNvSpPr/>
      </dsp:nvSpPr>
      <dsp:spPr>
        <a:xfrm rot="16200000">
          <a:off x="4419269"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98" bIns="0" numCol="1" spcCol="1270" anchor="t" anchorCtr="0">
          <a:noAutofit/>
        </a:bodyPr>
        <a:lstStyle/>
        <a:p>
          <a:pPr lvl="0" algn="l" defTabSz="933450" rtl="0">
            <a:lnSpc>
              <a:spcPct val="90000"/>
            </a:lnSpc>
            <a:spcBef>
              <a:spcPct val="0"/>
            </a:spcBef>
            <a:spcAft>
              <a:spcPct val="35000"/>
            </a:spcAft>
          </a:pPr>
          <a:r>
            <a:rPr lang="en-US" sz="2100" kern="1200" dirty="0">
              <a:latin typeface="Calibri Light" panose="020F0302020204030204"/>
            </a:rPr>
            <a:t>Goldwyn Plus </a:t>
          </a:r>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20-25 vulnerability factors</a:t>
          </a:r>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Engagement curriculum </a:t>
          </a:r>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Home support </a:t>
          </a:r>
        </a:p>
        <a:p>
          <a:pPr marL="171450" lvl="1" indent="-171450" algn="l" defTabSz="711200" rtl="0">
            <a:lnSpc>
              <a:spcPct val="90000"/>
            </a:lnSpc>
            <a:spcBef>
              <a:spcPct val="0"/>
            </a:spcBef>
            <a:spcAft>
              <a:spcPct val="15000"/>
            </a:spcAft>
            <a:buChar char="••"/>
          </a:pPr>
          <a:r>
            <a:rPr lang="en-US" sz="1600" kern="1200" dirty="0" err="1">
              <a:latin typeface="Calibri Light" panose="020F0302020204030204"/>
            </a:rPr>
            <a:t>Personalised</a:t>
          </a:r>
          <a:r>
            <a:rPr lang="en-US" sz="1600" kern="1200" dirty="0">
              <a:latin typeface="Calibri Light" panose="020F0302020204030204"/>
            </a:rPr>
            <a:t> multiagency </a:t>
          </a:r>
          <a:r>
            <a:rPr lang="en-US" sz="1600" kern="1200" dirty="0" err="1">
              <a:latin typeface="Calibri Light" panose="020F0302020204030204"/>
            </a:rPr>
            <a:t>programmes</a:t>
          </a:r>
          <a:r>
            <a:rPr lang="en-US" sz="1600" kern="1200" dirty="0">
              <a:latin typeface="Calibri Light" panose="020F0302020204030204"/>
            </a:rPr>
            <a:t>  </a:t>
          </a:r>
          <a:endParaRPr lang="en-US" sz="1600" kern="1200" dirty="0"/>
        </a:p>
        <a:p>
          <a:pPr marL="171450" lvl="1" indent="-171450" algn="l" defTabSz="711200" rtl="0">
            <a:lnSpc>
              <a:spcPct val="90000"/>
            </a:lnSpc>
            <a:spcBef>
              <a:spcPct val="0"/>
            </a:spcBef>
            <a:spcAft>
              <a:spcPct val="15000"/>
            </a:spcAft>
            <a:buChar char="••"/>
          </a:pPr>
          <a:r>
            <a:rPr lang="en-US" sz="1600" kern="1200" dirty="0">
              <a:latin typeface="Calibri Light" panose="020F0302020204030204"/>
            </a:rPr>
            <a:t>Goldwyn Time </a:t>
          </a:r>
        </a:p>
      </dsp:txBody>
      <dsp:txXfrm rot="5400000">
        <a:off x="5351088" y="870268"/>
        <a:ext cx="2487699" cy="2610802"/>
      </dsp:txXfrm>
    </dsp:sp>
    <dsp:sp modelId="{72072DFC-507C-4D5A-A5BD-BD88F774A2D4}">
      <dsp:nvSpPr>
        <dsp:cNvPr id="0" name=""/>
        <dsp:cNvSpPr/>
      </dsp:nvSpPr>
      <dsp:spPr>
        <a:xfrm rot="16200000">
          <a:off x="7093546"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798" bIns="0" numCol="1" spcCol="1270" anchor="ctr" anchorCtr="0">
          <a:noAutofit/>
        </a:bodyPr>
        <a:lstStyle/>
        <a:p>
          <a:pPr lvl="0" algn="ctr" defTabSz="933450" rtl="0">
            <a:lnSpc>
              <a:spcPct val="90000"/>
            </a:lnSpc>
            <a:spcBef>
              <a:spcPct val="0"/>
            </a:spcBef>
            <a:spcAft>
              <a:spcPct val="35000"/>
            </a:spcAft>
          </a:pPr>
          <a:r>
            <a:rPr lang="en-US" sz="2100" kern="1200" dirty="0">
              <a:latin typeface="Calibri Light" panose="020F0302020204030204"/>
            </a:rPr>
            <a:t>Sixth Form                                      Pure Goldwyn                                  East Kent Colleges </a:t>
          </a:r>
        </a:p>
      </dsp:txBody>
      <dsp:txXfrm rot="5400000">
        <a:off x="8025365" y="870268"/>
        <a:ext cx="2487699"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FB887-E9D5-446F-B54E-B723960DBB42}" type="datetimeFigureOut">
              <a:rPr lang="en-GB" smtClean="0"/>
              <a:t>20/01/2026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3C3C0-5F0F-451D-9E53-75E60D20BA60}" type="slidenum">
              <a:rPr lang="en-GB" smtClean="0"/>
              <a:t>‹#›</a:t>
            </a:fld>
            <a:endParaRPr lang="en-GB"/>
          </a:p>
        </p:txBody>
      </p:sp>
    </p:spTree>
    <p:extLst>
      <p:ext uri="{BB962C8B-B14F-4D97-AF65-F5344CB8AC3E}">
        <p14:creationId xmlns:p14="http://schemas.microsoft.com/office/powerpoint/2010/main" val="116079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Entrance to 'Ordinary' on loud for all in the hall</a:t>
            </a:r>
          </a:p>
          <a:p>
            <a:endParaRPr lang="en-GB" dirty="0">
              <a:ea typeface="Calibri"/>
              <a:cs typeface="Calibri"/>
            </a:endParaRPr>
          </a:p>
          <a:p>
            <a:r>
              <a:rPr lang="en-GB" dirty="0">
                <a:ea typeface="Calibri"/>
                <a:cs typeface="Calibri"/>
              </a:rPr>
              <a:t>Welcome everyone</a:t>
            </a:r>
          </a:p>
          <a:p>
            <a:pPr marL="171450" indent="-171450">
              <a:buFont typeface="Calibri"/>
              <a:buChar char="-"/>
            </a:pPr>
            <a:r>
              <a:rPr lang="en-GB" dirty="0">
                <a:ea typeface="Calibri"/>
                <a:cs typeface="Calibri"/>
              </a:rPr>
              <a:t>Good rest and replenish time </a:t>
            </a:r>
          </a:p>
          <a:p>
            <a:pPr marL="171450" indent="-171450">
              <a:buFont typeface="Calibri"/>
              <a:buChar char="-"/>
            </a:pPr>
            <a:r>
              <a:rPr lang="en-GB" dirty="0">
                <a:ea typeface="Calibri"/>
                <a:cs typeface="Calibri"/>
              </a:rPr>
              <a:t>New starters (give us a wave ) – welcome – stand up welcome enjoy your day and term getting to know everyone. </a:t>
            </a:r>
          </a:p>
          <a:p>
            <a:pPr marL="171450" indent="-171450">
              <a:buFont typeface="Calibri"/>
              <a:buChar char="-"/>
            </a:pPr>
            <a:r>
              <a:rPr lang="en-GB" dirty="0">
                <a:ea typeface="Calibri"/>
                <a:cs typeface="Calibri"/>
              </a:rPr>
              <a:t>Thank you to (stand up 1 by 1) Chris and Mark at GF sites work/ Mark Sibley- singlehandedly taking down the hedgerow co-ordinating exam results and works over the summer /Dawn overseeing the TUPE process for STLS/  James Tina Tammy Alison- finance start of term recruitment  all SLT Exams officers – Jess</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Flick to agenda for the day </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Entrance song- Ordinary- because what I want from the curriculum and the experience we give our students is FAR from the ordinary- I want it to be extraordinary!!!</a:t>
            </a:r>
          </a:p>
          <a:p>
            <a:pPr marL="171450" indent="-171450">
              <a:buFont typeface="Calibri"/>
              <a:buChar char="-"/>
            </a:pPr>
            <a:endParaRPr lang="en-GB"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58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All of these well known figures</a:t>
            </a:r>
            <a:r>
              <a:rPr lang="en-US" baseline="0"/>
              <a:t> have an SEMH diagnosis- some indeed struggled significantly at school</a:t>
            </a:r>
            <a:r>
              <a:rPr lang="en-US"/>
              <a:t>? </a:t>
            </a:r>
          </a:p>
          <a:p>
            <a:r>
              <a:rPr lang="en-US"/>
              <a:t>Sometimes the system has measured</a:t>
            </a:r>
            <a:r>
              <a:rPr lang="en-US" baseline="0"/>
              <a:t> the wrong things and deemed people like these as a failure- our </a:t>
            </a:r>
            <a:r>
              <a:rPr lang="en-US" baseline="0" err="1"/>
              <a:t>stenth</a:t>
            </a:r>
            <a:r>
              <a:rPr lang="en-US" baseline="0"/>
              <a:t> is we DO NOT- we see the Whole child and their strengths- we aspire for them when they feel they cannot aspire for themselves- and we empower them to become their best- I would not want to be a part of any organization that didn’t nurture and empower its community as you do! </a:t>
            </a:r>
            <a:endParaRPr lang="en-US"/>
          </a:p>
          <a:p>
            <a:r>
              <a:rPr lang="en-US"/>
              <a:t>Diversity is richness in what we offer- if we offered the same curriculum</a:t>
            </a:r>
            <a:r>
              <a:rPr lang="en-US" baseline="0"/>
              <a:t> in the same way quite frankly our jobs would be boring! Lets be honest the system over years and years has disadvantaged rather than raised these type of students- It is our job to be a champion and do what is right…</a:t>
            </a:r>
            <a:endParaRPr lang="en-GB"/>
          </a:p>
        </p:txBody>
      </p:sp>
      <p:sp>
        <p:nvSpPr>
          <p:cNvPr id="4" name="Slide Number Placeholder 3"/>
          <p:cNvSpPr>
            <a:spLocks noGrp="1"/>
          </p:cNvSpPr>
          <p:nvPr>
            <p:ph type="sldNum" sz="quarter" idx="10"/>
          </p:nvPr>
        </p:nvSpPr>
        <p:spPr/>
        <p:txBody>
          <a:bodyPr/>
          <a:lstStyle/>
          <a:p>
            <a:fld id="{FAE85C4B-FEFB-46FA-A1FE-EECC69339292}" type="slidenum">
              <a:rPr lang="en-GB" smtClean="0"/>
              <a:t>11</a:t>
            </a:fld>
            <a:endParaRPr lang="en-GB"/>
          </a:p>
        </p:txBody>
      </p:sp>
    </p:spTree>
    <p:extLst>
      <p:ext uri="{BB962C8B-B14F-4D97-AF65-F5344CB8AC3E}">
        <p14:creationId xmlns:p14="http://schemas.microsoft.com/office/powerpoint/2010/main" val="425050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3D955-853E-7516-4FD9-939900E5E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8E5D7-1971-4D75-1879-75C72A0A1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CEC10-DB14-FF39-1543-9A2106931C99}"/>
              </a:ext>
            </a:extLst>
          </p:cNvPr>
          <p:cNvSpPr>
            <a:spLocks noGrp="1"/>
          </p:cNvSpPr>
          <p:nvPr>
            <p:ph type="body" idx="1"/>
          </p:nvPr>
        </p:nvSpPr>
        <p:spPr/>
        <p:txBody>
          <a:bodyPr/>
          <a:lstStyle/>
          <a:p>
            <a:r>
              <a:rPr lang="en-GB" dirty="0">
                <a:ea typeface="Calibri"/>
                <a:cs typeface="Calibri"/>
              </a:rPr>
              <a:t>At Goldwyn we deliver a 'whole child' and balanced curriculum. </a:t>
            </a:r>
          </a:p>
          <a:p>
            <a:r>
              <a:rPr lang="en-GB" dirty="0">
                <a:ea typeface="Calibri"/>
                <a:cs typeface="Calibri"/>
              </a:rPr>
              <a:t>our vision is by focussing equally on the social emotional creative side of our curriculum balanced with our qualifications  we enable our students to be the best that they can be...</a:t>
            </a:r>
          </a:p>
        </p:txBody>
      </p:sp>
      <p:sp>
        <p:nvSpPr>
          <p:cNvPr id="4" name="Slide Number Placeholder 3">
            <a:extLst>
              <a:ext uri="{FF2B5EF4-FFF2-40B4-BE49-F238E27FC236}">
                <a16:creationId xmlns:a16="http://schemas.microsoft.com/office/drawing/2014/main" id="{FA825A54-BF42-2067-21DA-EE0D60E1BF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52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8B4A-4696-D66F-66B8-BB2E8782B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563F6-43A7-F21C-26AB-5B9CCDB36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99201-3450-2C68-F4F0-02C22A82293F}"/>
              </a:ext>
            </a:extLst>
          </p:cNvPr>
          <p:cNvSpPr>
            <a:spLocks noGrp="1"/>
          </p:cNvSpPr>
          <p:nvPr>
            <p:ph type="body" idx="1"/>
          </p:nvPr>
        </p:nvSpPr>
        <p:spPr/>
        <p:txBody>
          <a:bodyPr/>
          <a:lstStyle/>
          <a:p>
            <a:r>
              <a:rPr lang="en-GB" dirty="0">
                <a:ea typeface="Calibri"/>
                <a:cs typeface="Calibri"/>
              </a:rPr>
              <a:t>At Goldwyn we deliver a 'whole child' and balanced curriculum. </a:t>
            </a:r>
          </a:p>
          <a:p>
            <a:r>
              <a:rPr lang="en-GB" dirty="0">
                <a:ea typeface="Calibri"/>
                <a:cs typeface="Calibri"/>
              </a:rPr>
              <a:t>our vision is by focussing equally on the social emotional creative side of our curriculum balanced with our qualifications  we enable our students to be the best that they can be...</a:t>
            </a:r>
          </a:p>
        </p:txBody>
      </p:sp>
      <p:sp>
        <p:nvSpPr>
          <p:cNvPr id="4" name="Slide Number Placeholder 3">
            <a:extLst>
              <a:ext uri="{FF2B5EF4-FFF2-40B4-BE49-F238E27FC236}">
                <a16:creationId xmlns:a16="http://schemas.microsoft.com/office/drawing/2014/main" id="{3E8F29E9-CF68-F6B1-949F-8B86EB039E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84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Will you be the difference? Don’t</a:t>
            </a:r>
            <a:r>
              <a:rPr lang="en-GB" baseline="0"/>
              <a:t> underestimate the impact all of us in here can have- especially if we work as a team! </a:t>
            </a:r>
            <a:endParaRPr lang="en-GB"/>
          </a:p>
        </p:txBody>
      </p:sp>
      <p:sp>
        <p:nvSpPr>
          <p:cNvPr id="4" name="Slide Number Placeholder 3"/>
          <p:cNvSpPr>
            <a:spLocks noGrp="1"/>
          </p:cNvSpPr>
          <p:nvPr>
            <p:ph type="sldNum" sz="quarter" idx="10"/>
          </p:nvPr>
        </p:nvSpPr>
        <p:spPr/>
        <p:txBody>
          <a:bodyPr/>
          <a:lstStyle/>
          <a:p>
            <a:fld id="{2C8F6D7C-0D0B-3441-8CC7-CAA15D527F42}" type="slidenum">
              <a:rPr lang="en-US" smtClean="0"/>
              <a:t>16</a:t>
            </a:fld>
            <a:endParaRPr lang="en-US"/>
          </a:p>
        </p:txBody>
      </p:sp>
    </p:spTree>
    <p:extLst>
      <p:ext uri="{BB962C8B-B14F-4D97-AF65-F5344CB8AC3E}">
        <p14:creationId xmlns:p14="http://schemas.microsoft.com/office/powerpoint/2010/main" val="281075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DE612-D4F9-B269-61DE-FD2A00CDD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9F810-238E-DA02-662D-E606D08B2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B5467-551B-DEE5-9CD6-6E6762386AC4}"/>
              </a:ext>
            </a:extLst>
          </p:cNvPr>
          <p:cNvSpPr>
            <a:spLocks noGrp="1"/>
          </p:cNvSpPr>
          <p:nvPr>
            <p:ph type="body" idx="1"/>
          </p:nvPr>
        </p:nvSpPr>
        <p:spPr/>
        <p:txBody>
          <a:bodyPr/>
          <a:lstStyle/>
          <a:p>
            <a:r>
              <a:rPr lang="en-GB" dirty="0">
                <a:ea typeface="Calibri"/>
                <a:cs typeface="Calibri"/>
              </a:rPr>
              <a:t>Entrance to 'Ordinary' on loud for all in the hall</a:t>
            </a:r>
          </a:p>
          <a:p>
            <a:endParaRPr lang="en-GB" dirty="0">
              <a:ea typeface="Calibri"/>
              <a:cs typeface="Calibri"/>
            </a:endParaRPr>
          </a:p>
          <a:p>
            <a:r>
              <a:rPr lang="en-GB" dirty="0">
                <a:ea typeface="Calibri"/>
                <a:cs typeface="Calibri"/>
              </a:rPr>
              <a:t>Welcome everyone</a:t>
            </a:r>
          </a:p>
          <a:p>
            <a:pPr marL="171450" indent="-171450">
              <a:buFont typeface="Calibri"/>
              <a:buChar char="-"/>
            </a:pPr>
            <a:r>
              <a:rPr lang="en-GB" dirty="0">
                <a:ea typeface="Calibri"/>
                <a:cs typeface="Calibri"/>
              </a:rPr>
              <a:t>Good rest and replenish time </a:t>
            </a:r>
          </a:p>
          <a:p>
            <a:pPr marL="171450" indent="-171450">
              <a:buFont typeface="Calibri"/>
              <a:buChar char="-"/>
            </a:pPr>
            <a:r>
              <a:rPr lang="en-GB" dirty="0">
                <a:ea typeface="Calibri"/>
                <a:cs typeface="Calibri"/>
              </a:rPr>
              <a:t>New starters (give us a wave ) – welcome – stand up welcome enjoy your day and term getting to know everyone. </a:t>
            </a:r>
          </a:p>
          <a:p>
            <a:pPr marL="171450" indent="-171450">
              <a:buFont typeface="Calibri"/>
              <a:buChar char="-"/>
            </a:pPr>
            <a:r>
              <a:rPr lang="en-GB" dirty="0">
                <a:ea typeface="Calibri"/>
                <a:cs typeface="Calibri"/>
              </a:rPr>
              <a:t>Thank you to (stand up 1 by 1) Chris and Mark at GF sites work/ Mark Sibley- singlehandedly taking down the hedgerow co-ordinating exam results and works over the summer /Dawn overseeing the TUPE process for STLS/  James Tina Tammy Alison- finance start of term recruitment  all SLT Exams officers – Jess</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Flick to agenda for the day </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Entrance song- Ordinary- because what I want from the curriculum and the experience we give our students is FAR from the ordinary- I want it to be extraordinary!!!</a:t>
            </a:r>
          </a:p>
          <a:p>
            <a:pPr marL="171450" indent="-171450">
              <a:buFont typeface="Calibri"/>
              <a:buChar char="-"/>
            </a:pPr>
            <a:endParaRPr lang="en-GB" dirty="0">
              <a:ea typeface="Calibri"/>
              <a:cs typeface="Calibri"/>
            </a:endParaRPr>
          </a:p>
        </p:txBody>
      </p:sp>
      <p:sp>
        <p:nvSpPr>
          <p:cNvPr id="4" name="Slide Number Placeholder 3">
            <a:extLst>
              <a:ext uri="{FF2B5EF4-FFF2-40B4-BE49-F238E27FC236}">
                <a16:creationId xmlns:a16="http://schemas.microsoft.com/office/drawing/2014/main" id="{7C49694B-D81C-CBCB-2618-FC0A5C45E1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13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01CDA-84B3-C4D8-67D0-D34FF5687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74F0A-15F2-07BA-FD56-B6CB64AD6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24435-F096-CCE9-B823-BEDD40DED019}"/>
              </a:ext>
            </a:extLst>
          </p:cNvPr>
          <p:cNvSpPr>
            <a:spLocks noGrp="1"/>
          </p:cNvSpPr>
          <p:nvPr>
            <p:ph type="body" idx="1"/>
          </p:nvPr>
        </p:nvSpPr>
        <p:spPr/>
        <p:txBody>
          <a:bodyPr/>
          <a:lstStyle/>
          <a:p>
            <a:r>
              <a:rPr lang="en-GB" dirty="0">
                <a:ea typeface="Calibri"/>
                <a:cs typeface="Calibri"/>
              </a:rPr>
              <a:t>Entrance to 'Ordinary' on loud for all in the hall</a:t>
            </a:r>
          </a:p>
          <a:p>
            <a:endParaRPr lang="en-GB" dirty="0">
              <a:ea typeface="Calibri"/>
              <a:cs typeface="Calibri"/>
            </a:endParaRPr>
          </a:p>
          <a:p>
            <a:r>
              <a:rPr lang="en-GB" dirty="0">
                <a:ea typeface="Calibri"/>
                <a:cs typeface="Calibri"/>
              </a:rPr>
              <a:t>Welcome everyone</a:t>
            </a:r>
          </a:p>
          <a:p>
            <a:pPr marL="171450" indent="-171450">
              <a:buFont typeface="Calibri"/>
              <a:buChar char="-"/>
            </a:pPr>
            <a:r>
              <a:rPr lang="en-GB" dirty="0">
                <a:ea typeface="Calibri"/>
                <a:cs typeface="Calibri"/>
              </a:rPr>
              <a:t>Good rest and replenish time </a:t>
            </a:r>
          </a:p>
          <a:p>
            <a:pPr marL="171450" indent="-171450">
              <a:buFont typeface="Calibri"/>
              <a:buChar char="-"/>
            </a:pPr>
            <a:r>
              <a:rPr lang="en-GB" dirty="0">
                <a:ea typeface="Calibri"/>
                <a:cs typeface="Calibri"/>
              </a:rPr>
              <a:t>New starters (give us a wave ) – welcome – stand up welcome enjoy your day and term getting to know everyone. </a:t>
            </a:r>
          </a:p>
          <a:p>
            <a:pPr marL="171450" indent="-171450">
              <a:buFont typeface="Calibri"/>
              <a:buChar char="-"/>
            </a:pPr>
            <a:r>
              <a:rPr lang="en-GB" dirty="0">
                <a:ea typeface="Calibri"/>
                <a:cs typeface="Calibri"/>
              </a:rPr>
              <a:t>Thank you to (stand up 1 by 1) Chris and Mark at GF sites work/ Mark Sibley- singlehandedly taking down the hedgerow co-ordinating exam results and works over the summer /Dawn overseeing the TUPE process for STLS/  James Tina Tammy Alison- finance start of term recruitment  all SLT Exams officers – Jess</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Flick to agenda for the day </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Entrance song- Ordinary- because what I want from the curriculum and the experience we give our students is FAR from the ordinary- I want it to be extraordinary!!!</a:t>
            </a:r>
          </a:p>
          <a:p>
            <a:pPr marL="171450" indent="-171450">
              <a:buFont typeface="Calibri"/>
              <a:buChar char="-"/>
            </a:pPr>
            <a:endParaRPr lang="en-GB" dirty="0">
              <a:ea typeface="Calibri"/>
              <a:cs typeface="Calibri"/>
            </a:endParaRPr>
          </a:p>
        </p:txBody>
      </p:sp>
      <p:sp>
        <p:nvSpPr>
          <p:cNvPr id="4" name="Slide Number Placeholder 3">
            <a:extLst>
              <a:ext uri="{FF2B5EF4-FFF2-40B4-BE49-F238E27FC236}">
                <a16:creationId xmlns:a16="http://schemas.microsoft.com/office/drawing/2014/main" id="{30F47454-3E7B-B980-F04C-CDE75003111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59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C632-DC30-CFD0-6C00-ACFDEAC21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66FC4-0C63-4199-4EBD-FBC490F82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5C63A-DD85-633D-2F68-380ADF93669E}"/>
              </a:ext>
            </a:extLst>
          </p:cNvPr>
          <p:cNvSpPr>
            <a:spLocks noGrp="1"/>
          </p:cNvSpPr>
          <p:nvPr>
            <p:ph type="body" idx="1"/>
          </p:nvPr>
        </p:nvSpPr>
        <p:spPr/>
        <p:txBody>
          <a:bodyPr/>
          <a:lstStyle/>
          <a:p>
            <a:r>
              <a:rPr lang="en-GB" dirty="0">
                <a:ea typeface="Calibri"/>
                <a:cs typeface="Calibri"/>
              </a:rPr>
              <a:t>Entrance to 'Ordinary' on loud for all in the hall</a:t>
            </a:r>
          </a:p>
          <a:p>
            <a:endParaRPr lang="en-GB" dirty="0">
              <a:ea typeface="Calibri"/>
              <a:cs typeface="Calibri"/>
            </a:endParaRPr>
          </a:p>
          <a:p>
            <a:r>
              <a:rPr lang="en-GB" dirty="0">
                <a:ea typeface="Calibri"/>
                <a:cs typeface="Calibri"/>
              </a:rPr>
              <a:t>Welcome everyone</a:t>
            </a:r>
          </a:p>
          <a:p>
            <a:pPr marL="171450" indent="-171450">
              <a:buFont typeface="Calibri"/>
              <a:buChar char="-"/>
            </a:pPr>
            <a:r>
              <a:rPr lang="en-GB" dirty="0">
                <a:ea typeface="Calibri"/>
                <a:cs typeface="Calibri"/>
              </a:rPr>
              <a:t>Good rest and replenish time </a:t>
            </a:r>
          </a:p>
          <a:p>
            <a:pPr marL="171450" indent="-171450">
              <a:buFont typeface="Calibri"/>
              <a:buChar char="-"/>
            </a:pPr>
            <a:r>
              <a:rPr lang="en-GB" dirty="0">
                <a:ea typeface="Calibri"/>
                <a:cs typeface="Calibri"/>
              </a:rPr>
              <a:t>New starters (give us a wave ) – welcome – stand up welcome enjoy your day and term getting to know everyone. </a:t>
            </a:r>
          </a:p>
          <a:p>
            <a:pPr marL="171450" indent="-171450">
              <a:buFont typeface="Calibri"/>
              <a:buChar char="-"/>
            </a:pPr>
            <a:r>
              <a:rPr lang="en-GB" dirty="0">
                <a:ea typeface="Calibri"/>
                <a:cs typeface="Calibri"/>
              </a:rPr>
              <a:t>Thank you to (stand up 1 by 1) Chris and Mark at GF sites work/ Mark Sibley- singlehandedly taking down the hedgerow co-ordinating exam results and works over the summer /Dawn overseeing the TUPE process for STLS/  James Tina Tammy Alison- finance start of term recruitment  all SLT Exams officers – Jess</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Flick to agenda for the day </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Entrance song- Ordinary- because what I want from the curriculum and the experience we give our students is FAR from the ordinary- I want it to be extraordinary!!!</a:t>
            </a:r>
          </a:p>
          <a:p>
            <a:pPr marL="171450" indent="-171450">
              <a:buFont typeface="Calibri"/>
              <a:buChar char="-"/>
            </a:pPr>
            <a:endParaRPr lang="en-GB" dirty="0">
              <a:ea typeface="Calibri"/>
              <a:cs typeface="Calibri"/>
            </a:endParaRPr>
          </a:p>
        </p:txBody>
      </p:sp>
      <p:sp>
        <p:nvSpPr>
          <p:cNvPr id="4" name="Slide Number Placeholder 3">
            <a:extLst>
              <a:ext uri="{FF2B5EF4-FFF2-40B4-BE49-F238E27FC236}">
                <a16:creationId xmlns:a16="http://schemas.microsoft.com/office/drawing/2014/main" id="{18B5E370-52E0-FE80-2768-1D9307070A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35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Reasons why a child may have SEMH needs can include:</a:t>
            </a:r>
          </a:p>
          <a:p>
            <a:r>
              <a:rPr lang="en-GB" sz="1200" b="0" i="0" kern="1200">
                <a:solidFill>
                  <a:schemeClr val="tx1"/>
                </a:solidFill>
                <a:effectLst/>
                <a:latin typeface="+mn-lt"/>
                <a:ea typeface="+mn-ea"/>
                <a:cs typeface="+mn-cs"/>
              </a:rPr>
              <a:t>Attachment difficulties</a:t>
            </a:r>
          </a:p>
          <a:p>
            <a:r>
              <a:rPr lang="en-GB" sz="1200" b="0" i="0" kern="1200">
                <a:solidFill>
                  <a:schemeClr val="tx1"/>
                </a:solidFill>
                <a:effectLst/>
                <a:latin typeface="+mn-lt"/>
                <a:ea typeface="+mn-ea"/>
                <a:cs typeface="+mn-cs"/>
              </a:rPr>
              <a:t>Experience of trauma</a:t>
            </a:r>
          </a:p>
          <a:p>
            <a:r>
              <a:rPr lang="en-GB" sz="1200" b="0" i="0" kern="1200">
                <a:solidFill>
                  <a:schemeClr val="tx1"/>
                </a:solidFill>
                <a:effectLst/>
                <a:latin typeface="+mn-lt"/>
                <a:ea typeface="+mn-ea"/>
                <a:cs typeface="+mn-cs"/>
              </a:rPr>
              <a:t>Mental illness</a:t>
            </a:r>
          </a:p>
          <a:p>
            <a:r>
              <a:rPr lang="en-GB" sz="1200" b="0" i="0" kern="1200">
                <a:solidFill>
                  <a:schemeClr val="tx1"/>
                </a:solidFill>
                <a:effectLst/>
                <a:latin typeface="+mn-lt"/>
                <a:ea typeface="+mn-ea"/>
                <a:cs typeface="+mn-cs"/>
              </a:rPr>
              <a:t>A lack of opportunity to develop certain skills</a:t>
            </a:r>
          </a:p>
          <a:p>
            <a:r>
              <a:rPr lang="en-GB" sz="1200" b="0" i="0" kern="1200">
                <a:solidFill>
                  <a:schemeClr val="tx1"/>
                </a:solidFill>
                <a:effectLst/>
                <a:latin typeface="+mn-lt"/>
                <a:ea typeface="+mn-ea"/>
                <a:cs typeface="+mn-cs"/>
              </a:rPr>
              <a:t>A neurodevelopmental condition that may lead to difficulties communicating, understanding, regulating emotions, tolerating environments, concentrating or forming and maintaining relationships.</a:t>
            </a:r>
          </a:p>
          <a:p>
            <a:r>
              <a:rPr lang="en-GB" sz="1200" b="0" i="0" kern="1200">
                <a:solidFill>
                  <a:schemeClr val="tx1"/>
                </a:solidFill>
                <a:effectLst/>
                <a:latin typeface="+mn-lt"/>
                <a:ea typeface="+mn-ea"/>
                <a:cs typeface="+mn-cs"/>
              </a:rPr>
              <a:t>And many more reasons.</a:t>
            </a:r>
          </a:p>
          <a:p>
            <a:r>
              <a:rPr lang="en-GB" sz="1200" b="0" i="0" kern="1200">
                <a:solidFill>
                  <a:schemeClr val="tx1"/>
                </a:solidFill>
                <a:effectLst/>
                <a:latin typeface="+mn-lt"/>
                <a:ea typeface="+mn-ea"/>
                <a:cs typeface="+mn-cs"/>
              </a:rPr>
              <a:t>Students with SEMH needs bear the greatest disadvantage of all – one for which a cash premium itself will not resolve. If not addressed they will carry this with them throughout life despite economic prosperity or social mobility that often is deemed to resolve other “disadvantages”.</a:t>
            </a:r>
          </a:p>
          <a:p>
            <a:r>
              <a:rPr lang="en-GB" sz="1200" b="0" i="0" kern="1200">
                <a:solidFill>
                  <a:schemeClr val="tx1"/>
                </a:solidFill>
                <a:effectLst/>
                <a:latin typeface="+mn-lt"/>
                <a:ea typeface="+mn-ea"/>
                <a:cs typeface="+mn-cs"/>
              </a:rPr>
              <a:t>Furthermore social, emotional and mental health (SEMH) can hinder a child’s ability to access education leading to their opportunities being significantly reduced.</a:t>
            </a:r>
          </a:p>
          <a:p>
            <a:endParaRPr lang="en-GB"/>
          </a:p>
          <a:p>
            <a:r>
              <a:rPr lang="en-GB"/>
              <a:t>Introvert v Extrovert presentation- and needs that have a direct impact upon each other.</a:t>
            </a:r>
            <a:r>
              <a:rPr lang="en-GB" baseline="0"/>
              <a:t> </a:t>
            </a:r>
            <a:endParaRPr lang="en-GB"/>
          </a:p>
        </p:txBody>
      </p:sp>
      <p:sp>
        <p:nvSpPr>
          <p:cNvPr id="4" name="Slide Number Placeholder 3"/>
          <p:cNvSpPr>
            <a:spLocks noGrp="1"/>
          </p:cNvSpPr>
          <p:nvPr>
            <p:ph type="sldNum" sz="quarter" idx="10"/>
          </p:nvPr>
        </p:nvSpPr>
        <p:spPr/>
        <p:txBody>
          <a:bodyPr/>
          <a:lstStyle/>
          <a:p>
            <a:fld id="{2C8F6D7C-0D0B-3441-8CC7-CAA15D527F42}" type="slidenum">
              <a:rPr lang="en-US" smtClean="0"/>
              <a:t>5</a:t>
            </a:fld>
            <a:endParaRPr lang="en-US"/>
          </a:p>
        </p:txBody>
      </p:sp>
    </p:spTree>
    <p:extLst>
      <p:ext uri="{BB962C8B-B14F-4D97-AF65-F5344CB8AC3E}">
        <p14:creationId xmlns:p14="http://schemas.microsoft.com/office/powerpoint/2010/main" val="133597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6DA4-ABC6-AA61-21B6-8E09CA474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74875-7C6F-F4F5-9DE2-A0F867D39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86BB6-9609-7EBC-63C0-70D587BF8A15}"/>
              </a:ext>
            </a:extLst>
          </p:cNvPr>
          <p:cNvSpPr>
            <a:spLocks noGrp="1"/>
          </p:cNvSpPr>
          <p:nvPr>
            <p:ph type="body" idx="1"/>
          </p:nvPr>
        </p:nvSpPr>
        <p:spPr/>
        <p:txBody>
          <a:bodyPr/>
          <a:lstStyle/>
          <a:p>
            <a:r>
              <a:rPr lang="en-GB" dirty="0">
                <a:ea typeface="Calibri"/>
                <a:cs typeface="Calibri"/>
              </a:rPr>
              <a:t>Entrance to 'Ordinary' on loud for all in the hall</a:t>
            </a:r>
          </a:p>
          <a:p>
            <a:endParaRPr lang="en-GB" dirty="0">
              <a:ea typeface="Calibri"/>
              <a:cs typeface="Calibri"/>
            </a:endParaRPr>
          </a:p>
          <a:p>
            <a:r>
              <a:rPr lang="en-GB" dirty="0">
                <a:ea typeface="Calibri"/>
                <a:cs typeface="Calibri"/>
              </a:rPr>
              <a:t>Welcome everyone</a:t>
            </a:r>
          </a:p>
          <a:p>
            <a:pPr marL="171450" indent="-171450">
              <a:buFont typeface="Calibri"/>
              <a:buChar char="-"/>
            </a:pPr>
            <a:r>
              <a:rPr lang="en-GB" dirty="0">
                <a:ea typeface="Calibri"/>
                <a:cs typeface="Calibri"/>
              </a:rPr>
              <a:t>Good rest and replenish time </a:t>
            </a:r>
          </a:p>
          <a:p>
            <a:pPr marL="171450" indent="-171450">
              <a:buFont typeface="Calibri"/>
              <a:buChar char="-"/>
            </a:pPr>
            <a:r>
              <a:rPr lang="en-GB" dirty="0">
                <a:ea typeface="Calibri"/>
                <a:cs typeface="Calibri"/>
              </a:rPr>
              <a:t>New starters (give us a wave ) – welcome – stand up welcome enjoy your day and term getting to know everyone. </a:t>
            </a:r>
          </a:p>
          <a:p>
            <a:pPr marL="171450" indent="-171450">
              <a:buFont typeface="Calibri"/>
              <a:buChar char="-"/>
            </a:pPr>
            <a:r>
              <a:rPr lang="en-GB" dirty="0">
                <a:ea typeface="Calibri"/>
                <a:cs typeface="Calibri"/>
              </a:rPr>
              <a:t>Thank you to (stand up 1 by 1) Chris and Mark at GF sites work/ Mark Sibley- singlehandedly taking down the hedgerow co-ordinating exam results and works over the summer /Dawn overseeing the TUPE process for STLS/  James Tina Tammy Alison- finance start of term recruitment  all SLT Exams officers – Jess</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Flick to agenda for the day </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Entrance song- Ordinary- because what I want from the curriculum and the experience we give our students is FAR from the ordinary- I want it to be extraordinary!!!</a:t>
            </a:r>
          </a:p>
          <a:p>
            <a:pPr marL="171450" indent="-171450">
              <a:buFont typeface="Calibri"/>
              <a:buChar char="-"/>
            </a:pPr>
            <a:endParaRPr lang="en-GB" dirty="0">
              <a:ea typeface="Calibri"/>
              <a:cs typeface="Calibri"/>
            </a:endParaRPr>
          </a:p>
        </p:txBody>
      </p:sp>
      <p:sp>
        <p:nvSpPr>
          <p:cNvPr id="4" name="Slide Number Placeholder 3">
            <a:extLst>
              <a:ext uri="{FF2B5EF4-FFF2-40B4-BE49-F238E27FC236}">
                <a16:creationId xmlns:a16="http://schemas.microsoft.com/office/drawing/2014/main" id="{46BFA221-0D74-0258-D91D-3F2E8B4848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27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At Goldwyn we deliver a 'whole child' and balanced curriculum. </a:t>
            </a:r>
          </a:p>
          <a:p>
            <a:r>
              <a:rPr lang="en-GB" dirty="0">
                <a:ea typeface="Calibri"/>
                <a:cs typeface="Calibri"/>
              </a:rPr>
              <a:t>our vision is by focussing equally on the social emotional creative side of our curriculum balanced with our qualifications  we enable our students to be the best that they can be...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04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In our classrooms we are making adaptations and considering the gains we can have across all </a:t>
            </a:r>
            <a:r>
              <a:rPr lang="en-GB" err="1">
                <a:ea typeface="Calibri"/>
                <a:cs typeface="Calibri"/>
              </a:rPr>
              <a:t>aprcts</a:t>
            </a:r>
            <a:r>
              <a:rPr lang="en-GB" dirty="0">
                <a:ea typeface="Calibri"/>
                <a:cs typeface="Calibri"/>
              </a:rPr>
              <a:t>, </a:t>
            </a:r>
            <a:r>
              <a:rPr lang="en-GB" err="1">
                <a:ea typeface="Calibri"/>
                <a:cs typeface="Calibri"/>
              </a:rPr>
              <a:t>enagement</a:t>
            </a:r>
            <a:r>
              <a:rPr lang="en-GB" dirty="0">
                <a:ea typeface="Calibri"/>
                <a:cs typeface="Calibri"/>
              </a:rPr>
              <a:t> </a:t>
            </a:r>
            <a:r>
              <a:rPr lang="en-GB" err="1">
                <a:ea typeface="Calibri"/>
                <a:cs typeface="Calibri"/>
              </a:rPr>
              <a:t>attendnace</a:t>
            </a:r>
            <a:r>
              <a:rPr lang="en-GB" dirty="0">
                <a:ea typeface="Calibri"/>
                <a:cs typeface="Calibri"/>
              </a:rPr>
              <a:t> wellbeing </a:t>
            </a:r>
            <a:r>
              <a:rPr lang="en-GB" err="1">
                <a:ea typeface="Calibri"/>
                <a:cs typeface="Calibri"/>
              </a:rPr>
              <a:t>soicial</a:t>
            </a:r>
            <a:r>
              <a:rPr lang="en-GB">
                <a:ea typeface="Calibri"/>
                <a:cs typeface="Calibri"/>
              </a:rPr>
              <a:t> connect breaking barriers to learning through pre teaching </a:t>
            </a:r>
          </a:p>
          <a:p>
            <a:r>
              <a:rPr lang="en-GB" dirty="0">
                <a:ea typeface="Calibri"/>
                <a:cs typeface="Calibri"/>
              </a:rPr>
              <a:t>From our journeys into school that is where our 'Whole child curriculum' begins</a:t>
            </a:r>
          </a:p>
          <a:p>
            <a:pPr marL="171450" indent="-171450">
              <a:buFont typeface="Calibri"/>
              <a:buChar char="-"/>
            </a:pPr>
            <a:r>
              <a:rPr lang="en-GB" dirty="0">
                <a:ea typeface="Calibri"/>
                <a:cs typeface="Calibri"/>
              </a:rPr>
              <a:t>Feeling wanted/ belonging, </a:t>
            </a:r>
            <a:r>
              <a:rPr lang="en-GB" dirty="0" err="1">
                <a:ea typeface="Calibri"/>
                <a:cs typeface="Calibri"/>
              </a:rPr>
              <a:t>selfesttem</a:t>
            </a:r>
            <a:r>
              <a:rPr lang="en-GB" dirty="0">
                <a:ea typeface="Calibri"/>
                <a:cs typeface="Calibri"/>
              </a:rPr>
              <a:t> coping </a:t>
            </a:r>
            <a:r>
              <a:rPr lang="en-GB" dirty="0" err="1">
                <a:ea typeface="Calibri"/>
                <a:cs typeface="Calibri"/>
              </a:rPr>
              <a:t>mechanisims</a:t>
            </a:r>
            <a:r>
              <a:rPr lang="en-GB" dirty="0">
                <a:ea typeface="Calibri"/>
                <a:cs typeface="Calibri"/>
              </a:rPr>
              <a:t> connecting with peers on the way to school having a conversation with the driver </a:t>
            </a:r>
          </a:p>
          <a:p>
            <a:pPr marL="171450" indent="-171450">
              <a:buFont typeface="Calibri"/>
              <a:buChar char="-"/>
            </a:pPr>
            <a:r>
              <a:rPr lang="en-GB" dirty="0">
                <a:ea typeface="Calibri"/>
                <a:cs typeface="Calibri"/>
              </a:rPr>
              <a:t>In the offices social interactions routines safety </a:t>
            </a:r>
          </a:p>
          <a:p>
            <a:pPr marL="171450" indent="-171450">
              <a:buFont typeface="Calibri"/>
              <a:buChar char="-"/>
            </a:pPr>
            <a:endParaRPr lang="en-GB" dirty="0">
              <a:ea typeface="Calibri"/>
              <a:cs typeface="Calibri"/>
            </a:endParaRPr>
          </a:p>
          <a:p>
            <a:pPr marL="171450" indent="-171450">
              <a:buFont typeface="Calibri"/>
              <a:buChar char="-"/>
            </a:pPr>
            <a:r>
              <a:rPr lang="en-GB" dirty="0">
                <a:ea typeface="Calibri"/>
                <a:cs typeface="Calibri"/>
              </a:rPr>
              <a:t>We do ALL of these things to build on our aspirations- we need to lift the </a:t>
            </a:r>
            <a:r>
              <a:rPr lang="en-GB" err="1">
                <a:ea typeface="Calibri"/>
                <a:cs typeface="Calibri"/>
              </a:rPr>
              <a:t>celing</a:t>
            </a:r>
            <a:r>
              <a:rPr lang="en-GB" dirty="0">
                <a:ea typeface="Calibri"/>
                <a:cs typeface="Calibri"/>
              </a:rPr>
              <a:t>- like Hywell said- many </a:t>
            </a:r>
            <a:r>
              <a:rPr lang="en-GB" err="1">
                <a:ea typeface="Calibri"/>
                <a:cs typeface="Calibri"/>
              </a:rPr>
              <a:t>many</a:t>
            </a:r>
            <a:r>
              <a:rPr lang="en-GB" dirty="0">
                <a:ea typeface="Calibri"/>
                <a:cs typeface="Calibri"/>
              </a:rPr>
              <a:t> specialist settings are really good at the love and care part- but to be '</a:t>
            </a:r>
            <a:r>
              <a:rPr lang="en-GB" err="1">
                <a:ea typeface="Calibri"/>
                <a:cs typeface="Calibri"/>
              </a:rPr>
              <a:t>extrodinary</a:t>
            </a:r>
            <a:r>
              <a:rPr lang="en-GB">
                <a:ea typeface="Calibri"/>
                <a:cs typeface="Calibri"/>
              </a:rPr>
              <a:t>' we need to balance the scales and </a:t>
            </a:r>
          </a:p>
          <a:p>
            <a:pPr marL="171450" indent="-171450">
              <a:buFont typeface="Calibri"/>
              <a:buChar char="-"/>
            </a:pPr>
            <a:r>
              <a:rPr lang="en-GB" dirty="0">
                <a:ea typeface="Calibri"/>
                <a:cs typeface="Calibri"/>
              </a:rPr>
              <a:t>ASPIRE EMPOWER AND  lead our students to ACHIEVEMENT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74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97403-C805-A95D-1224-27A2B5364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90B7D-D2BB-D56F-1BC0-3B2D2B913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6C1F8-9C6C-3E52-FB6B-18731E87FC4B}"/>
              </a:ext>
            </a:extLst>
          </p:cNvPr>
          <p:cNvSpPr>
            <a:spLocks noGrp="1"/>
          </p:cNvSpPr>
          <p:nvPr>
            <p:ph type="body" idx="1"/>
          </p:nvPr>
        </p:nvSpPr>
        <p:spPr/>
        <p:txBody>
          <a:bodyPr/>
          <a:lstStyle/>
          <a:p>
            <a:r>
              <a:rPr lang="en-GB" dirty="0">
                <a:ea typeface="Calibri"/>
                <a:cs typeface="Calibri"/>
              </a:rPr>
              <a:t>At Goldwyn we deliver a 'whole child' and balanced curriculum. </a:t>
            </a:r>
          </a:p>
          <a:p>
            <a:r>
              <a:rPr lang="en-GB" dirty="0">
                <a:ea typeface="Calibri"/>
                <a:cs typeface="Calibri"/>
              </a:rPr>
              <a:t>our vision is by focussing equally on the social emotional creative side of our curriculum balanced with our qualifications  we enable our students to be the best that they can be...</a:t>
            </a:r>
          </a:p>
        </p:txBody>
      </p:sp>
      <p:sp>
        <p:nvSpPr>
          <p:cNvPr id="4" name="Slide Number Placeholder 3">
            <a:extLst>
              <a:ext uri="{FF2B5EF4-FFF2-40B4-BE49-F238E27FC236}">
                <a16:creationId xmlns:a16="http://schemas.microsoft.com/office/drawing/2014/main" id="{04DD3C46-6D99-7C49-72EC-94876603C03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CDC6A-0389-47FF-95D0-5C3A186C1034}"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85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742901-3408-4CFD-A0AD-6BF40EAEF152}"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258643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42901-3408-4CFD-A0AD-6BF40EAEF152}"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382694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42901-3408-4CFD-A0AD-6BF40EAEF152}"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4380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42901-3408-4CFD-A0AD-6BF40EAEF152}"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61448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742901-3408-4CFD-A0AD-6BF40EAEF152}" type="datetimeFigureOut">
              <a:rPr lang="en-GB" smtClean="0"/>
              <a:t>20/01/2026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299139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742901-3408-4CFD-A0AD-6BF40EAEF152}"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214612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742901-3408-4CFD-A0AD-6BF40EAEF152}" type="datetimeFigureOut">
              <a:rPr lang="en-GB" smtClean="0"/>
              <a:t>20/01/2026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167616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742901-3408-4CFD-A0AD-6BF40EAEF152}" type="datetimeFigureOut">
              <a:rPr lang="en-GB" smtClean="0"/>
              <a:t>20/01/2026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147987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2901-3408-4CFD-A0AD-6BF40EAEF152}" type="datetimeFigureOut">
              <a:rPr lang="en-GB" smtClean="0"/>
              <a:t>20/01/2026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121713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742901-3408-4CFD-A0AD-6BF40EAEF152}"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100373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742901-3408-4CFD-A0AD-6BF40EAEF152}" type="datetimeFigureOut">
              <a:rPr lang="en-GB" smtClean="0"/>
              <a:t>20/01/2026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0B2788-748C-4690-A318-172807B80853}" type="slidenum">
              <a:rPr lang="en-GB" smtClean="0"/>
              <a:t>‹#›</a:t>
            </a:fld>
            <a:endParaRPr lang="en-GB"/>
          </a:p>
        </p:txBody>
      </p:sp>
    </p:spTree>
    <p:extLst>
      <p:ext uri="{BB962C8B-B14F-4D97-AF65-F5344CB8AC3E}">
        <p14:creationId xmlns:p14="http://schemas.microsoft.com/office/powerpoint/2010/main" val="356953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2901-3408-4CFD-A0AD-6BF40EAEF152}" type="datetimeFigureOut">
              <a:rPr lang="en-GB" smtClean="0"/>
              <a:t>20/01/2026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B2788-748C-4690-A318-172807B80853}" type="slidenum">
              <a:rPr lang="en-GB" smtClean="0"/>
              <a:t>‹#›</a:t>
            </a:fld>
            <a:endParaRPr lang="en-GB"/>
          </a:p>
        </p:txBody>
      </p:sp>
    </p:spTree>
    <p:extLst>
      <p:ext uri="{BB962C8B-B14F-4D97-AF65-F5344CB8AC3E}">
        <p14:creationId xmlns:p14="http://schemas.microsoft.com/office/powerpoint/2010/main" val="34361697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F23ak31YnTI?feature=oembed"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6caCqn_nD6o" TargetMode="External"/><Relationship Id="rId5" Type="http://schemas.openxmlformats.org/officeDocument/2006/relationships/image" Target="../media/image9.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C74D60-9DDC-4D24-BB86-B14B8AD4D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24" y="-3905193"/>
            <a:ext cx="14663272" cy="14668386"/>
          </a:xfrm>
          <a:prstGeom prst="rect">
            <a:avLst/>
          </a:prstGeom>
        </p:spPr>
      </p:pic>
      <p:pic>
        <p:nvPicPr>
          <p:cNvPr id="9" name="Content Placeholder 8">
            <a:extLst>
              <a:ext uri="{FF2B5EF4-FFF2-40B4-BE49-F238E27FC236}">
                <a16:creationId xmlns:a16="http://schemas.microsoft.com/office/drawing/2014/main" id="{CCBFF059-AD16-4141-8B28-8D2B49C7873D}"/>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3258298" y="508684"/>
            <a:ext cx="5675404" cy="5840632"/>
          </a:xfrm>
          <a:effectLst>
            <a:outerShdw blurRad="50800" dist="63500" dir="3720000" algn="ctr" rotWithShape="0">
              <a:srgbClr val="000000">
                <a:alpha val="31000"/>
              </a:srgbClr>
            </a:outerShdw>
          </a:effectLst>
        </p:spPr>
      </p:pic>
    </p:spTree>
    <p:extLst>
      <p:ext uri="{BB962C8B-B14F-4D97-AF65-F5344CB8AC3E}">
        <p14:creationId xmlns:p14="http://schemas.microsoft.com/office/powerpoint/2010/main" val="238916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880886B-02ED-4317-9236-CB60C22CF7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22B67-9C22-42F9-93CE-A0AEE04BB6B6}"/>
              </a:ext>
            </a:extLst>
          </p:cNvPr>
          <p:cNvSpPr>
            <a:spLocks noGrp="1"/>
          </p:cNvSpPr>
          <p:nvPr>
            <p:ph type="ctrTitle"/>
          </p:nvPr>
        </p:nvSpPr>
        <p:spPr>
          <a:xfrm>
            <a:off x="640080" y="4419600"/>
            <a:ext cx="10908792" cy="1203960"/>
          </a:xfrm>
        </p:spPr>
        <p:txBody>
          <a:bodyPr anchor="ctr">
            <a:normAutofit/>
          </a:bodyPr>
          <a:lstStyle/>
          <a:p>
            <a:r>
              <a:rPr lang="en-US" sz="6600" dirty="0">
                <a:ea typeface="Calibri Light"/>
                <a:cs typeface="Calibri Light"/>
              </a:rPr>
              <a:t>Maslow</a:t>
            </a:r>
            <a:endParaRPr lang="en-US" sz="6600" dirty="0"/>
          </a:p>
        </p:txBody>
      </p:sp>
      <p:sp>
        <p:nvSpPr>
          <p:cNvPr id="3" name="Subtitle 2">
            <a:extLst>
              <a:ext uri="{FF2B5EF4-FFF2-40B4-BE49-F238E27FC236}">
                <a16:creationId xmlns:a16="http://schemas.microsoft.com/office/drawing/2014/main" id="{EAD2874A-7726-C96D-05B8-C0F5EEBBC1FF}"/>
              </a:ext>
            </a:extLst>
          </p:cNvPr>
          <p:cNvSpPr>
            <a:spLocks noGrp="1"/>
          </p:cNvSpPr>
          <p:nvPr>
            <p:ph type="subTitle" idx="1"/>
          </p:nvPr>
        </p:nvSpPr>
        <p:spPr>
          <a:xfrm>
            <a:off x="640080" y="5669280"/>
            <a:ext cx="10908792" cy="548640"/>
          </a:xfrm>
        </p:spPr>
        <p:txBody>
          <a:bodyPr anchor="ctr">
            <a:normAutofit/>
          </a:bodyPr>
          <a:lstStyle/>
          <a:p>
            <a:r>
              <a:rPr lang="en-US" dirty="0">
                <a:ea typeface="Calibri"/>
                <a:cs typeface="Calibri"/>
              </a:rPr>
              <a:t>A curriculum design </a:t>
            </a:r>
            <a:endParaRPr lang="en-US" dirty="0"/>
          </a:p>
        </p:txBody>
      </p:sp>
      <p:pic>
        <p:nvPicPr>
          <p:cNvPr id="6" name="Picture 5" descr="A blue and yellow compass with a letter&#10;&#10;AI-generated content may be incorrect.">
            <a:extLst>
              <a:ext uri="{FF2B5EF4-FFF2-40B4-BE49-F238E27FC236}">
                <a16:creationId xmlns:a16="http://schemas.microsoft.com/office/drawing/2014/main" id="{8D4D0980-219F-496D-770D-92D9146917D3}"/>
              </a:ext>
            </a:extLst>
          </p:cNvPr>
          <p:cNvPicPr>
            <a:picLocks noChangeAspect="1"/>
          </p:cNvPicPr>
          <p:nvPr/>
        </p:nvPicPr>
        <p:blipFill>
          <a:blip r:embed="rId2">
            <a:extLst>
              <a:ext uri="{28A0092B-C50C-407E-A947-70E740481C1C}">
                <a14:useLocalDpi xmlns:a14="http://schemas.microsoft.com/office/drawing/2010/main" val="0"/>
              </a:ext>
            </a:extLst>
          </a:blip>
          <a:srcRect t="14838" b="16350"/>
          <a:stretch>
            <a:fillRect/>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4" name="Picture 4" descr="Diagram&#10;&#10;Description automatically generated">
            <a:extLst>
              <a:ext uri="{FF2B5EF4-FFF2-40B4-BE49-F238E27FC236}">
                <a16:creationId xmlns:a16="http://schemas.microsoft.com/office/drawing/2014/main" id="{85D30A2B-2E26-0FB7-9BFD-B773D037FDFA}"/>
              </a:ext>
            </a:extLst>
          </p:cNvPr>
          <p:cNvPicPr>
            <a:picLocks noChangeAspect="1"/>
          </p:cNvPicPr>
          <p:nvPr/>
        </p:nvPicPr>
        <p:blipFill>
          <a:blip r:embed="rId3"/>
          <a:srcRect t="9570" r="-3" b="-3"/>
          <a:stretch>
            <a:fillRect/>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4" name="sketch line">
            <a:extLst>
              <a:ext uri="{FF2B5EF4-FFF2-40B4-BE49-F238E27FC236}">
                <a16:creationId xmlns:a16="http://schemas.microsoft.com/office/drawing/2014/main" id="{28C31856-6ABF-41FD-B683-B06E5FFF92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See Strengths not weakness…</a:t>
            </a:r>
            <a:endParaRPr lang="en-GB"/>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33976" y="4074759"/>
            <a:ext cx="1607344" cy="200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10887" y="4944995"/>
            <a:ext cx="2257425" cy="150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Image result for celebrities with anxiety disorder. Size: 148 x 160. Source: www.prevention.com"/>
          <p:cNvPicPr>
            <a:picLocks noGrp="1" noChangeAspect="1" noChangeArrowheads="1"/>
          </p:cNvPicPr>
          <p:nvPr>
            <p:ph idx="1"/>
          </p:nvPr>
        </p:nvPicPr>
        <p:blipFill>
          <a:blip r:embed="rId5" cstate="email">
            <a:extLst>
              <a:ext uri="{28A0092B-C50C-407E-A947-70E740481C1C}">
                <a14:useLocalDpi xmlns:a14="http://schemas.microsoft.com/office/drawing/2010/main" val="0"/>
              </a:ext>
            </a:extLst>
          </a:blip>
          <a:srcRect/>
          <a:stretch>
            <a:fillRect/>
          </a:stretch>
        </p:blipFill>
        <p:spPr bwMode="auto">
          <a:xfrm>
            <a:off x="2462933" y="2180089"/>
            <a:ext cx="1371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8815455" y="1570183"/>
            <a:ext cx="1352857" cy="1352857"/>
          </a:xfrm>
          <a:prstGeom prst="rect">
            <a:avLst/>
          </a:prstGeom>
        </p:spPr>
      </p:pic>
      <p:pic>
        <p:nvPicPr>
          <p:cNvPr id="7" name="Picture 6"/>
          <p:cNvPicPr>
            <a:picLocks noChangeAspect="1"/>
          </p:cNvPicPr>
          <p:nvPr/>
        </p:nvPicPr>
        <p:blipFill>
          <a:blip r:embed="rId7"/>
          <a:stretch>
            <a:fillRect/>
          </a:stretch>
        </p:blipFill>
        <p:spPr>
          <a:xfrm>
            <a:off x="1682828" y="5172364"/>
            <a:ext cx="1434549" cy="1511931"/>
          </a:xfrm>
          <a:prstGeom prst="rect">
            <a:avLst/>
          </a:prstGeom>
        </p:spPr>
      </p:pic>
      <p:pic>
        <p:nvPicPr>
          <p:cNvPr id="4106" name="Picture 10" descr="Image result for justin timberlak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133976" y="1588528"/>
            <a:ext cx="1578998" cy="210141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ruby wa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7461" y="2452254"/>
            <a:ext cx="14668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Famous Celebrities with Mental Health Disorders"/>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948593" y="3447344"/>
            <a:ext cx="1306602" cy="8701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se4.mm.bing.net/th?id=OIP.ph8gctKmMoPaxaO3FQuR7wHaLH&amp;pid=Api&amp;P=0"/>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294822" y="3743002"/>
            <a:ext cx="1339176" cy="200876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descr="A logo with a compass in the middle&#10;&#10;AI-generated content may be incorrect.">
            <a:extLst>
              <a:ext uri="{FF2B5EF4-FFF2-40B4-BE49-F238E27FC236}">
                <a16:creationId xmlns:a16="http://schemas.microsoft.com/office/drawing/2014/main" id="{C4B0C5AB-6292-37C3-D674-58D8CD1E387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554366" y="156117"/>
            <a:ext cx="1279485" cy="1340121"/>
          </a:xfrm>
          <a:prstGeom prst="rect">
            <a:avLst/>
          </a:prstGeom>
          <a:effectLst>
            <a:outerShdw blurRad="50800" dist="63500" dir="3720000" algn="ctr" rotWithShape="0">
              <a:srgbClr val="000000">
                <a:alpha val="31000"/>
              </a:srgbClr>
            </a:outerShdw>
          </a:effectLst>
        </p:spPr>
      </p:pic>
    </p:spTree>
    <p:extLst>
      <p:ext uri="{BB962C8B-B14F-4D97-AF65-F5344CB8AC3E}">
        <p14:creationId xmlns:p14="http://schemas.microsoft.com/office/powerpoint/2010/main" val="172893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D56E-89CF-4B1E-6884-6F6EC9AD6F6A}"/>
              </a:ext>
            </a:extLst>
          </p:cNvPr>
          <p:cNvSpPr>
            <a:spLocks noGrp="1"/>
          </p:cNvSpPr>
          <p:nvPr>
            <p:ph type="title"/>
          </p:nvPr>
        </p:nvSpPr>
        <p:spPr/>
        <p:txBody>
          <a:bodyPr/>
          <a:lstStyle/>
          <a:p>
            <a:r>
              <a:rPr lang="en-US" dirty="0"/>
              <a:t>Every Child deserves a Champion </a:t>
            </a:r>
          </a:p>
        </p:txBody>
      </p:sp>
      <p:pic>
        <p:nvPicPr>
          <p:cNvPr id="4" name="Online Media 3" title="Why every student deserves a champion | Rita Pierson">
            <a:hlinkClick r:id="" action="ppaction://media"/>
            <a:extLst>
              <a:ext uri="{FF2B5EF4-FFF2-40B4-BE49-F238E27FC236}">
                <a16:creationId xmlns:a16="http://schemas.microsoft.com/office/drawing/2014/main" id="{637FC9EA-7CD6-90F3-6AFE-9CD1152790CF}"/>
              </a:ext>
            </a:extLst>
          </p:cNvPr>
          <p:cNvPicPr>
            <a:picLocks noGrp="1" noRot="1" noChangeAspect="1"/>
          </p:cNvPicPr>
          <p:nvPr>
            <p:ph idx="1"/>
            <a:videoFile r:link="rId1"/>
          </p:nvPr>
        </p:nvPicPr>
        <p:blipFill>
          <a:blip r:embed="rId3"/>
          <a:stretch>
            <a:fillRect/>
          </a:stretch>
        </p:blipFill>
        <p:spPr>
          <a:xfrm>
            <a:off x="2370138" y="1828801"/>
            <a:ext cx="7448550" cy="4208463"/>
          </a:xfrm>
        </p:spPr>
      </p:pic>
      <p:pic>
        <p:nvPicPr>
          <p:cNvPr id="5" name="Content Placeholder 8" descr="A logo with a compass in the middle&#10;&#10;AI-generated content may be incorrect.">
            <a:extLst>
              <a:ext uri="{FF2B5EF4-FFF2-40B4-BE49-F238E27FC236}">
                <a16:creationId xmlns:a16="http://schemas.microsoft.com/office/drawing/2014/main" id="{21372681-33C8-0A1B-9D2C-84913637FB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54366" y="156117"/>
            <a:ext cx="1279485" cy="1340121"/>
          </a:xfrm>
          <a:prstGeom prst="rect">
            <a:avLst/>
          </a:prstGeom>
          <a:effectLst>
            <a:outerShdw blurRad="50800" dist="63500" dir="3720000" algn="ctr" rotWithShape="0">
              <a:srgbClr val="000000">
                <a:alpha val="31000"/>
              </a:srgbClr>
            </a:outerShdw>
          </a:effectLst>
        </p:spPr>
      </p:pic>
    </p:spTree>
    <p:extLst>
      <p:ext uri="{BB962C8B-B14F-4D97-AF65-F5344CB8AC3E}">
        <p14:creationId xmlns:p14="http://schemas.microsoft.com/office/powerpoint/2010/main" val="6727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7D02D3-311C-AA7E-40CA-B0D09D41EB27}"/>
            </a:ext>
          </a:extLst>
        </p:cNvPr>
        <p:cNvGrpSpPr/>
        <p:nvPr/>
      </p:nvGrpSpPr>
      <p:grpSpPr>
        <a:xfrm>
          <a:off x="0" y="0"/>
          <a:ext cx="0" cy="0"/>
          <a:chOff x="0" y="0"/>
          <a:chExt cx="0" cy="0"/>
        </a:xfrm>
      </p:grpSpPr>
      <p:pic>
        <p:nvPicPr>
          <p:cNvPr id="10" name="Picture 9" descr="A drawing of a couple of ladders&#10;&#10;AI-generated content may be incorrect.">
            <a:extLst>
              <a:ext uri="{FF2B5EF4-FFF2-40B4-BE49-F238E27FC236}">
                <a16:creationId xmlns:a16="http://schemas.microsoft.com/office/drawing/2014/main" id="{B6814318-0CAB-8AC3-88BC-7F2D683FF3BC}"/>
              </a:ext>
            </a:extLst>
          </p:cNvPr>
          <p:cNvPicPr>
            <a:picLocks noChangeAspect="1"/>
          </p:cNvPicPr>
          <p:nvPr/>
        </p:nvPicPr>
        <p:blipFill>
          <a:blip r:embed="rId2"/>
          <a:srcRect l="5747" r="5747" b="-1"/>
          <a:stretch>
            <a:fillRect/>
          </a:stretch>
        </p:blipFill>
        <p:spPr>
          <a:xfrm>
            <a:off x="874088" y="877413"/>
            <a:ext cx="3580346" cy="4953488"/>
          </a:xfrm>
          <a:prstGeom prst="rect">
            <a:avLst/>
          </a:prstGeom>
        </p:spPr>
      </p:pic>
      <p:pic>
        <p:nvPicPr>
          <p:cNvPr id="11" name="Content Placeholder 10">
            <a:extLst>
              <a:ext uri="{FF2B5EF4-FFF2-40B4-BE49-F238E27FC236}">
                <a16:creationId xmlns:a16="http://schemas.microsoft.com/office/drawing/2014/main" id="{3A9DA3FB-0D53-3A61-4EEA-D1BF1FBD3185}"/>
              </a:ext>
            </a:extLst>
          </p:cNvPr>
          <p:cNvPicPr>
            <a:picLocks noChangeAspect="1"/>
          </p:cNvPicPr>
          <p:nvPr/>
        </p:nvPicPr>
        <p:blipFill>
          <a:blip r:embed="rId3"/>
          <a:srcRect t="16493" b="28660"/>
          <a:stretch>
            <a:fillRect/>
          </a:stretch>
        </p:blipFill>
        <p:spPr>
          <a:xfrm>
            <a:off x="4530256" y="877417"/>
            <a:ext cx="3083744" cy="2435571"/>
          </a:xfrm>
          <a:prstGeom prst="rect">
            <a:avLst/>
          </a:prstGeom>
        </p:spPr>
      </p:pic>
      <p:pic>
        <p:nvPicPr>
          <p:cNvPr id="7" name="Content Placeholder 6" descr="A close up of a flower&#10;&#10;AI-generated content may be incorrect.">
            <a:extLst>
              <a:ext uri="{FF2B5EF4-FFF2-40B4-BE49-F238E27FC236}">
                <a16:creationId xmlns:a16="http://schemas.microsoft.com/office/drawing/2014/main" id="{381CAE74-72D1-A9C0-6DE2-D325255212C9}"/>
              </a:ext>
            </a:extLst>
          </p:cNvPr>
          <p:cNvPicPr>
            <a:picLocks noChangeAspect="1"/>
          </p:cNvPicPr>
          <p:nvPr/>
        </p:nvPicPr>
        <p:blipFill>
          <a:blip r:embed="rId4"/>
          <a:srcRect t="11579" r="1" b="9364"/>
          <a:stretch>
            <a:fillRect/>
          </a:stretch>
        </p:blipFill>
        <p:spPr>
          <a:xfrm>
            <a:off x="4530256" y="3395325"/>
            <a:ext cx="3083744" cy="2437934"/>
          </a:xfrm>
          <a:prstGeom prst="rect">
            <a:avLst/>
          </a:prstGeom>
        </p:spPr>
      </p:pic>
      <p:sp>
        <p:nvSpPr>
          <p:cNvPr id="27" name="Content Placeholder 26">
            <a:extLst>
              <a:ext uri="{FF2B5EF4-FFF2-40B4-BE49-F238E27FC236}">
                <a16:creationId xmlns:a16="http://schemas.microsoft.com/office/drawing/2014/main" id="{026F6614-88B1-2F58-3A3D-D94691AA600E}"/>
              </a:ext>
            </a:extLst>
          </p:cNvPr>
          <p:cNvSpPr>
            <a:spLocks noGrp="1"/>
          </p:cNvSpPr>
          <p:nvPr>
            <p:ph idx="1"/>
          </p:nvPr>
        </p:nvSpPr>
        <p:spPr>
          <a:xfrm>
            <a:off x="8250890" y="2533476"/>
            <a:ext cx="3240264" cy="3447832"/>
          </a:xfrm>
        </p:spPr>
        <p:txBody>
          <a:bodyPr anchor="t">
            <a:normAutofit/>
          </a:bodyPr>
          <a:lstStyle/>
          <a:p>
            <a:pPr marL="0" indent="0">
              <a:buNone/>
            </a:pPr>
            <a:r>
              <a:rPr lang="en-US" sz="2000" dirty="0">
                <a:ea typeface="Calibri"/>
                <a:cs typeface="Calibri"/>
              </a:rPr>
              <a:t>"Our system historically hasn’t looked at the whole child.... </a:t>
            </a:r>
            <a:endParaRPr lang="en-US" dirty="0"/>
          </a:p>
          <a:p>
            <a:pPr marL="0" indent="0">
              <a:buNone/>
            </a:pPr>
            <a:r>
              <a:rPr lang="en-US" sz="2000" dirty="0">
                <a:ea typeface="Calibri"/>
                <a:cs typeface="Calibri"/>
              </a:rPr>
              <a:t>Or indeed measured the people we turn out into the world!"</a:t>
            </a:r>
          </a:p>
        </p:txBody>
      </p:sp>
      <p:grpSp>
        <p:nvGrpSpPr>
          <p:cNvPr id="30" name="Group 29">
            <a:extLst>
              <a:ext uri="{FF2B5EF4-FFF2-40B4-BE49-F238E27FC236}">
                <a16:creationId xmlns:a16="http://schemas.microsoft.com/office/drawing/2014/main" id="{E33D8A0C-28ED-C6DD-9FF8-421807F54E1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1" name="Rectangle 30">
              <a:extLst>
                <a:ext uri="{FF2B5EF4-FFF2-40B4-BE49-F238E27FC236}">
                  <a16:creationId xmlns:a16="http://schemas.microsoft.com/office/drawing/2014/main" id="{DED324DB-B381-AF6B-572F-20D07D968B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A2E0BF-C3DA-A022-0CF8-0231FC9972E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86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a:extLst>
            <a:ext uri="{FF2B5EF4-FFF2-40B4-BE49-F238E27FC236}">
              <a16:creationId xmlns:a16="http://schemas.microsoft.com/office/drawing/2014/main" id="{3C5E7050-F1EF-BE2D-E235-D3A68D8915B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024DCB7-DA2E-F6FE-5371-61B71AE66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087" y="-4655820"/>
            <a:ext cx="14663272" cy="14668386"/>
          </a:xfrm>
          <a:prstGeom prst="rect">
            <a:avLst/>
          </a:prstGeom>
        </p:spPr>
      </p:pic>
      <p:pic>
        <p:nvPicPr>
          <p:cNvPr id="5" name="Picture 4">
            <a:extLst>
              <a:ext uri="{FF2B5EF4-FFF2-40B4-BE49-F238E27FC236}">
                <a16:creationId xmlns:a16="http://schemas.microsoft.com/office/drawing/2014/main" id="{F5250ECA-4698-C300-0B1D-652A76A922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23424" y="178620"/>
            <a:ext cx="1530763" cy="1533636"/>
          </a:xfrm>
          <a:prstGeom prst="rect">
            <a:avLst/>
          </a:prstGeom>
        </p:spPr>
      </p:pic>
      <p:sp>
        <p:nvSpPr>
          <p:cNvPr id="2" name="TextBox 1">
            <a:extLst>
              <a:ext uri="{FF2B5EF4-FFF2-40B4-BE49-F238E27FC236}">
                <a16:creationId xmlns:a16="http://schemas.microsoft.com/office/drawing/2014/main" id="{D68F04E6-F54A-B24E-9C14-630EDB20F226}"/>
              </a:ext>
            </a:extLst>
          </p:cNvPr>
          <p:cNvSpPr txBox="1"/>
          <p:nvPr/>
        </p:nvSpPr>
        <p:spPr>
          <a:xfrm>
            <a:off x="639663" y="923959"/>
            <a:ext cx="964826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ea typeface="Calibri"/>
                <a:cs typeface="Calibri"/>
              </a:rPr>
              <a:t>Imagine you as a trainee teacher- what did you dream of?</a:t>
            </a:r>
            <a:endParaRPr lang="en-US" sz="4400" dirty="0">
              <a:ea typeface="Calibri"/>
              <a:cs typeface="Calibri"/>
            </a:endParaRPr>
          </a:p>
          <a:p>
            <a:endParaRPr lang="en-US" sz="4400" dirty="0">
              <a:ea typeface="Calibri"/>
              <a:cs typeface="Calibri"/>
            </a:endParaRPr>
          </a:p>
          <a:p>
            <a:r>
              <a:rPr lang="en-US" sz="4400" dirty="0">
                <a:ea typeface="Calibri"/>
                <a:cs typeface="Calibri"/>
              </a:rPr>
              <a:t>What was your goal? </a:t>
            </a:r>
          </a:p>
          <a:p>
            <a:endParaRPr lang="en-US" sz="4400" dirty="0">
              <a:ea typeface="Calibri"/>
              <a:cs typeface="Calibri"/>
            </a:endParaRPr>
          </a:p>
          <a:p>
            <a:r>
              <a:rPr lang="en-US" sz="4400" dirty="0">
                <a:ea typeface="Calibri"/>
                <a:cs typeface="Calibri"/>
              </a:rPr>
              <a:t>What filled your cup? </a:t>
            </a:r>
          </a:p>
        </p:txBody>
      </p:sp>
    </p:spTree>
    <p:extLst>
      <p:ext uri="{BB962C8B-B14F-4D97-AF65-F5344CB8AC3E}">
        <p14:creationId xmlns:p14="http://schemas.microsoft.com/office/powerpoint/2010/main" val="345288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a:extLst>
            <a:ext uri="{FF2B5EF4-FFF2-40B4-BE49-F238E27FC236}">
              <a16:creationId xmlns:a16="http://schemas.microsoft.com/office/drawing/2014/main" id="{BE4EB7A0-D094-F65F-106C-E2A0993420F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F6EFCE3-03D8-09BD-A9DE-99360E759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087" y="-4655820"/>
            <a:ext cx="14663272" cy="14668386"/>
          </a:xfrm>
          <a:prstGeom prst="rect">
            <a:avLst/>
          </a:prstGeom>
        </p:spPr>
      </p:pic>
      <p:pic>
        <p:nvPicPr>
          <p:cNvPr id="5" name="Picture 4">
            <a:extLst>
              <a:ext uri="{FF2B5EF4-FFF2-40B4-BE49-F238E27FC236}">
                <a16:creationId xmlns:a16="http://schemas.microsoft.com/office/drawing/2014/main" id="{825C989E-96D0-6A79-A037-EC47761859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23424" y="178620"/>
            <a:ext cx="1530763" cy="1533636"/>
          </a:xfrm>
          <a:prstGeom prst="rect">
            <a:avLst/>
          </a:prstGeom>
        </p:spPr>
      </p:pic>
      <p:sp>
        <p:nvSpPr>
          <p:cNvPr id="2" name="TextBox 1">
            <a:extLst>
              <a:ext uri="{FF2B5EF4-FFF2-40B4-BE49-F238E27FC236}">
                <a16:creationId xmlns:a16="http://schemas.microsoft.com/office/drawing/2014/main" id="{FE65D9F4-413F-508F-A045-9D30191D175E}"/>
              </a:ext>
            </a:extLst>
          </p:cNvPr>
          <p:cNvSpPr txBox="1"/>
          <p:nvPr/>
        </p:nvSpPr>
        <p:spPr>
          <a:xfrm>
            <a:off x="639663" y="923959"/>
            <a:ext cx="964826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ea typeface="Calibri"/>
                <a:cs typeface="Calibri"/>
              </a:rPr>
              <a:t>Passionate committed teachers </a:t>
            </a:r>
          </a:p>
          <a:p>
            <a:endParaRPr lang="en-US" sz="4400" dirty="0">
              <a:ea typeface="Calibri"/>
              <a:cs typeface="Calibri"/>
            </a:endParaRPr>
          </a:p>
          <a:p>
            <a:r>
              <a:rPr lang="en-US" sz="4400" dirty="0">
                <a:ea typeface="Calibri"/>
                <a:cs typeface="Calibri"/>
              </a:rPr>
              <a:t>Relational practice </a:t>
            </a:r>
          </a:p>
          <a:p>
            <a:endParaRPr lang="en-US" sz="4400" dirty="0">
              <a:ea typeface="Calibri"/>
              <a:cs typeface="Calibri"/>
            </a:endParaRPr>
          </a:p>
          <a:p>
            <a:r>
              <a:rPr lang="en-US" sz="4400" dirty="0">
                <a:ea typeface="Calibri"/>
                <a:cs typeface="Calibri"/>
              </a:rPr>
              <a:t>A 'whole child education' </a:t>
            </a:r>
          </a:p>
          <a:p>
            <a:endParaRPr lang="en-US" sz="4400" dirty="0">
              <a:ea typeface="Calibri"/>
              <a:cs typeface="Calibri"/>
            </a:endParaRPr>
          </a:p>
          <a:p>
            <a:r>
              <a:rPr lang="en-US" sz="4400" dirty="0">
                <a:ea typeface="Calibri"/>
                <a:cs typeface="Calibri"/>
              </a:rPr>
              <a:t>THE BIGGEST IMPACT </a:t>
            </a:r>
          </a:p>
        </p:txBody>
      </p:sp>
    </p:spTree>
    <p:extLst>
      <p:ext uri="{BB962C8B-B14F-4D97-AF65-F5344CB8AC3E}">
        <p14:creationId xmlns:p14="http://schemas.microsoft.com/office/powerpoint/2010/main" val="91970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 the business of changing lives…</a:t>
            </a:r>
          </a:p>
        </p:txBody>
      </p:sp>
      <p:pic>
        <p:nvPicPr>
          <p:cNvPr id="4" name="6caCqn_nD6o"/>
          <p:cNvPicPr>
            <a:picLocks noGrp="1" noRot="1" noChangeAspect="1"/>
          </p:cNvPicPr>
          <p:nvPr>
            <p:ph idx="1"/>
            <a:videoFile r:link="rId1"/>
          </p:nvPr>
        </p:nvPicPr>
        <p:blipFill>
          <a:blip r:embed="rId4"/>
          <a:stretch>
            <a:fillRect/>
          </a:stretch>
        </p:blipFill>
        <p:spPr>
          <a:xfrm>
            <a:off x="2553596" y="1939636"/>
            <a:ext cx="6321778" cy="3556000"/>
          </a:xfrm>
          <a:prstGeom prst="rect">
            <a:avLst/>
          </a:prstGeom>
        </p:spPr>
      </p:pic>
      <p:pic>
        <p:nvPicPr>
          <p:cNvPr id="5" name="Picture 4" descr="A blue and yellow compass with a letter&#10;&#10;AI-generated content may be incorrect.">
            <a:extLst>
              <a:ext uri="{FF2B5EF4-FFF2-40B4-BE49-F238E27FC236}">
                <a16:creationId xmlns:a16="http://schemas.microsoft.com/office/drawing/2014/main" id="{925672FF-B8F4-9288-493A-97797285B5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23424" y="178620"/>
            <a:ext cx="1530763" cy="1533636"/>
          </a:xfrm>
          <a:prstGeom prst="rect">
            <a:avLst/>
          </a:prstGeom>
        </p:spPr>
      </p:pic>
    </p:spTree>
    <p:extLst>
      <p:ext uri="{BB962C8B-B14F-4D97-AF65-F5344CB8AC3E}">
        <p14:creationId xmlns:p14="http://schemas.microsoft.com/office/powerpoint/2010/main" val="383745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a:extLst>
            <a:ext uri="{FF2B5EF4-FFF2-40B4-BE49-F238E27FC236}">
              <a16:creationId xmlns:a16="http://schemas.microsoft.com/office/drawing/2014/main" id="{37353F46-E38D-15DD-6FDE-FE53F2B99BA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E08DDBC-8D87-4AD5-341B-46473C705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24" y="-3905193"/>
            <a:ext cx="14663272" cy="14668386"/>
          </a:xfrm>
          <a:prstGeom prst="rect">
            <a:avLst/>
          </a:prstGeom>
        </p:spPr>
      </p:pic>
      <p:sp>
        <p:nvSpPr>
          <p:cNvPr id="3" name="Content Placeholder 2">
            <a:extLst>
              <a:ext uri="{FF2B5EF4-FFF2-40B4-BE49-F238E27FC236}">
                <a16:creationId xmlns:a16="http://schemas.microsoft.com/office/drawing/2014/main" id="{88E6E60C-DE9A-D9B5-4D2C-A28EB587821E}"/>
              </a:ext>
            </a:extLst>
          </p:cNvPr>
          <p:cNvSpPr>
            <a:spLocks noGrp="1"/>
          </p:cNvSpPr>
          <p:nvPr>
            <p:ph idx="1"/>
          </p:nvPr>
        </p:nvSpPr>
        <p:spPr/>
        <p:txBody>
          <a:bodyPr vert="horz" lIns="91440" tIns="45720" rIns="91440" bIns="45720" rtlCol="0" anchor="t">
            <a:normAutofit/>
          </a:bodyPr>
          <a:lstStyle/>
          <a:p>
            <a:pPr marL="0" indent="0">
              <a:buNone/>
            </a:pPr>
            <a:r>
              <a:rPr lang="en-US" sz="8000" dirty="0">
                <a:ea typeface="Calibri"/>
                <a:cs typeface="Calibri"/>
              </a:rPr>
              <a:t>ASPIRE</a:t>
            </a:r>
            <a:endParaRPr lang="en-US"/>
          </a:p>
        </p:txBody>
      </p:sp>
      <p:pic>
        <p:nvPicPr>
          <p:cNvPr id="2" name="Picture 1" descr="A person standing on a mountain looking at the sun&#10;&#10;AI-generated content may be incorrect.">
            <a:extLst>
              <a:ext uri="{FF2B5EF4-FFF2-40B4-BE49-F238E27FC236}">
                <a16:creationId xmlns:a16="http://schemas.microsoft.com/office/drawing/2014/main" id="{3432AD1D-A438-DB6F-FEB0-02ED2DD955E9}"/>
              </a:ext>
            </a:extLst>
          </p:cNvPr>
          <p:cNvPicPr>
            <a:picLocks noChangeAspect="1"/>
          </p:cNvPicPr>
          <p:nvPr/>
        </p:nvPicPr>
        <p:blipFill>
          <a:blip r:embed="rId4"/>
          <a:stretch>
            <a:fillRect/>
          </a:stretch>
        </p:blipFill>
        <p:spPr>
          <a:xfrm>
            <a:off x="3043239" y="3592286"/>
            <a:ext cx="5520417" cy="3102428"/>
          </a:xfrm>
          <a:prstGeom prst="rect">
            <a:avLst/>
          </a:prstGeom>
        </p:spPr>
      </p:pic>
      <p:pic>
        <p:nvPicPr>
          <p:cNvPr id="5" name="Content Placeholder 8" descr="A logo with a letter in the middle of a circle and a star&#10;&#10;AI-generated content may be incorrect.">
            <a:extLst>
              <a:ext uri="{FF2B5EF4-FFF2-40B4-BE49-F238E27FC236}">
                <a16:creationId xmlns:a16="http://schemas.microsoft.com/office/drawing/2014/main" id="{D44C95D9-F17B-B58D-A41B-85B7A35409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10723" y="156117"/>
            <a:ext cx="2123128" cy="2197371"/>
          </a:xfrm>
          <a:prstGeom prst="rect">
            <a:avLst/>
          </a:prstGeom>
          <a:effectLst>
            <a:outerShdw blurRad="50800" dist="63500" dir="3720000" algn="ctr" rotWithShape="0">
              <a:srgbClr val="000000">
                <a:alpha val="31000"/>
              </a:srgbClr>
            </a:outerShdw>
          </a:effectLst>
        </p:spPr>
      </p:pic>
    </p:spTree>
    <p:extLst>
      <p:ext uri="{BB962C8B-B14F-4D97-AF65-F5344CB8AC3E}">
        <p14:creationId xmlns:p14="http://schemas.microsoft.com/office/powerpoint/2010/main" val="219951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a:extLst>
            <a:ext uri="{FF2B5EF4-FFF2-40B4-BE49-F238E27FC236}">
              <a16:creationId xmlns:a16="http://schemas.microsoft.com/office/drawing/2014/main" id="{BCD65C24-BAEA-6D22-0075-15D92CE84690}"/>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B1FC96-0749-41C9-BAED-E089E7714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C91E66F-DDDD-750E-24EE-2DC03EC40D85}"/>
              </a:ext>
            </a:extLst>
          </p:cNvPr>
          <p:cNvPicPr>
            <a:picLocks noChangeAspect="1"/>
          </p:cNvPicPr>
          <p:nvPr/>
        </p:nvPicPr>
        <p:blipFill>
          <a:blip r:embed="rId3" cstate="hqprint">
            <a:extLst>
              <a:ext uri="{28A0092B-C50C-407E-A947-70E740481C1C}">
                <a14:useLocalDpi xmlns:a14="http://schemas.microsoft.com/office/drawing/2010/main" val="0"/>
              </a:ext>
            </a:extLst>
          </a:blip>
          <a:srcRect t="15184" b="15980"/>
          <a:stretch>
            <a:fillRect/>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4" name="Picture 3" descr="A person giving a high five to a child&#10;&#10;AI-generated content may be incorrect.">
            <a:extLst>
              <a:ext uri="{FF2B5EF4-FFF2-40B4-BE49-F238E27FC236}">
                <a16:creationId xmlns:a16="http://schemas.microsoft.com/office/drawing/2014/main" id="{CCB60119-3643-1548-4994-41FEFC9F39DE}"/>
              </a:ext>
            </a:extLst>
          </p:cNvPr>
          <p:cNvPicPr>
            <a:picLocks noChangeAspect="1"/>
          </p:cNvPicPr>
          <p:nvPr/>
        </p:nvPicPr>
        <p:blipFill>
          <a:blip r:embed="rId4"/>
          <a:srcRect l="1740" r="1" b="1"/>
          <a:stretch>
            <a:fillRect/>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1" name="sketch line">
            <a:extLst>
              <a:ext uri="{FF2B5EF4-FFF2-40B4-BE49-F238E27FC236}">
                <a16:creationId xmlns:a16="http://schemas.microsoft.com/office/drawing/2014/main" id="{63C1A86C-B1A8-4AEC-B001-595C91716E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ECAB78-6DA6-9629-C714-F03297DF88A7}"/>
              </a:ext>
            </a:extLst>
          </p:cNvPr>
          <p:cNvSpPr>
            <a:spLocks noGrp="1"/>
          </p:cNvSpPr>
          <p:nvPr>
            <p:ph idx="1"/>
          </p:nvPr>
        </p:nvSpPr>
        <p:spPr>
          <a:xfrm>
            <a:off x="4654294" y="4562856"/>
            <a:ext cx="6903721" cy="1600200"/>
          </a:xfrm>
        </p:spPr>
        <p:txBody>
          <a:bodyPr vert="horz" lIns="91440" tIns="45720" rIns="91440" bIns="45720" rtlCol="0" anchor="ctr">
            <a:normAutofit/>
          </a:bodyPr>
          <a:lstStyle/>
          <a:p>
            <a:pPr marL="0" indent="0">
              <a:buNone/>
            </a:pPr>
            <a:r>
              <a:rPr lang="en-US" sz="8000" dirty="0">
                <a:ea typeface="Calibri"/>
                <a:cs typeface="Calibri"/>
              </a:rPr>
              <a:t>EMPOWER</a:t>
            </a:r>
          </a:p>
        </p:txBody>
      </p:sp>
    </p:spTree>
    <p:extLst>
      <p:ext uri="{BB962C8B-B14F-4D97-AF65-F5344CB8AC3E}">
        <p14:creationId xmlns:p14="http://schemas.microsoft.com/office/powerpoint/2010/main" val="91539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a:extLst>
            <a:ext uri="{FF2B5EF4-FFF2-40B4-BE49-F238E27FC236}">
              <a16:creationId xmlns:a16="http://schemas.microsoft.com/office/drawing/2014/main" id="{302E7570-62D0-B432-FA25-6E937C30951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8BD4A01-22C0-8349-8D06-114CEEFB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24" y="-3905193"/>
            <a:ext cx="14663272" cy="14668386"/>
          </a:xfrm>
          <a:prstGeom prst="rect">
            <a:avLst/>
          </a:prstGeom>
        </p:spPr>
      </p:pic>
      <p:sp>
        <p:nvSpPr>
          <p:cNvPr id="3" name="Content Placeholder 2">
            <a:extLst>
              <a:ext uri="{FF2B5EF4-FFF2-40B4-BE49-F238E27FC236}">
                <a16:creationId xmlns:a16="http://schemas.microsoft.com/office/drawing/2014/main" id="{38D691B7-0534-B3F0-6F21-2B060166B472}"/>
              </a:ext>
            </a:extLst>
          </p:cNvPr>
          <p:cNvSpPr>
            <a:spLocks noGrp="1"/>
          </p:cNvSpPr>
          <p:nvPr>
            <p:ph idx="1"/>
          </p:nvPr>
        </p:nvSpPr>
        <p:spPr/>
        <p:txBody>
          <a:bodyPr vert="horz" lIns="91440" tIns="45720" rIns="91440" bIns="45720" rtlCol="0" anchor="t">
            <a:normAutofit/>
          </a:bodyPr>
          <a:lstStyle/>
          <a:p>
            <a:pPr marL="0" indent="0">
              <a:buNone/>
            </a:pPr>
            <a:r>
              <a:rPr lang="en-US" sz="8000" dirty="0">
                <a:ea typeface="Calibri"/>
                <a:cs typeface="Calibri"/>
              </a:rPr>
              <a:t>ACHIEVE </a:t>
            </a:r>
          </a:p>
        </p:txBody>
      </p:sp>
      <p:pic>
        <p:nvPicPr>
          <p:cNvPr id="2" name="Picture 1" descr="A person sitting on a ledge looking at a city&#10;&#10;AI-generated content may be incorrect.">
            <a:extLst>
              <a:ext uri="{FF2B5EF4-FFF2-40B4-BE49-F238E27FC236}">
                <a16:creationId xmlns:a16="http://schemas.microsoft.com/office/drawing/2014/main" id="{CF1E0F8D-E21D-624D-258D-EA92A0A58C29}"/>
              </a:ext>
            </a:extLst>
          </p:cNvPr>
          <p:cNvPicPr>
            <a:picLocks noChangeAspect="1"/>
          </p:cNvPicPr>
          <p:nvPr/>
        </p:nvPicPr>
        <p:blipFill>
          <a:blip r:embed="rId4"/>
          <a:stretch>
            <a:fillRect/>
          </a:stretch>
        </p:blipFill>
        <p:spPr>
          <a:xfrm>
            <a:off x="2170340" y="3891643"/>
            <a:ext cx="4408714" cy="2966357"/>
          </a:xfrm>
          <a:prstGeom prst="rect">
            <a:avLst/>
          </a:prstGeom>
        </p:spPr>
      </p:pic>
      <p:pic>
        <p:nvPicPr>
          <p:cNvPr id="7" name="Content Placeholder 8" descr="A logo with a compass in the middle&#10;&#10;AI-generated content may be incorrect.">
            <a:extLst>
              <a:ext uri="{FF2B5EF4-FFF2-40B4-BE49-F238E27FC236}">
                <a16:creationId xmlns:a16="http://schemas.microsoft.com/office/drawing/2014/main" id="{01E6B378-691E-7AB6-8B68-6D5ADB6B80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95831" y="156117"/>
            <a:ext cx="1538020" cy="1653085"/>
          </a:xfrm>
          <a:prstGeom prst="rect">
            <a:avLst/>
          </a:prstGeom>
          <a:effectLst>
            <a:outerShdw blurRad="50800" dist="63500" dir="3720000" algn="ctr" rotWithShape="0">
              <a:srgbClr val="000000">
                <a:alpha val="31000"/>
              </a:srgbClr>
            </a:outerShdw>
          </a:effectLst>
        </p:spPr>
      </p:pic>
    </p:spTree>
    <p:extLst>
      <p:ext uri="{BB962C8B-B14F-4D97-AF65-F5344CB8AC3E}">
        <p14:creationId xmlns:p14="http://schemas.microsoft.com/office/powerpoint/2010/main" val="76679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6000" b="1" u="sng" dirty="0"/>
              <a:t>The SEMH </a:t>
            </a:r>
            <a:r>
              <a:rPr lang="en-GB" sz="6000" b="1" u="sng" err="1"/>
              <a:t>Contiuumn</a:t>
            </a:r>
            <a:endParaRPr lang="en-GB" sz="6000" b="1" u="sng">
              <a:ea typeface="Calibri Light"/>
              <a:cs typeface="Calibri Light"/>
            </a:endParaRPr>
          </a:p>
        </p:txBody>
      </p:sp>
      <p:sp>
        <p:nvSpPr>
          <p:cNvPr id="3" name="Content Placeholder 2"/>
          <p:cNvSpPr>
            <a:spLocks noGrp="1"/>
          </p:cNvSpPr>
          <p:nvPr>
            <p:ph idx="1"/>
          </p:nvPr>
        </p:nvSpPr>
        <p:spPr/>
        <p:txBody>
          <a:bodyPr/>
          <a:lstStyle/>
          <a:p>
            <a:pPr marL="0" indent="0">
              <a:buNone/>
            </a:pPr>
            <a:r>
              <a:rPr lang="en-GB"/>
              <a:t> </a:t>
            </a:r>
          </a:p>
          <a:p>
            <a:pPr marL="0" indent="0">
              <a:buNone/>
            </a:pPr>
            <a:r>
              <a:rPr lang="en-GB" sz="1800"/>
              <a:t>                                                                                         ASD</a:t>
            </a:r>
          </a:p>
        </p:txBody>
      </p:sp>
      <p:sp>
        <p:nvSpPr>
          <p:cNvPr id="5" name="Left-Right Arrow 4"/>
          <p:cNvSpPr/>
          <p:nvPr/>
        </p:nvSpPr>
        <p:spPr>
          <a:xfrm>
            <a:off x="2898918" y="3066067"/>
            <a:ext cx="6096000" cy="1048050"/>
          </a:xfrm>
          <a:prstGeom prst="leftRightArrow">
            <a:avLst/>
          </a:prstGeom>
          <a:gradFill>
            <a:gsLst>
              <a:gs pos="0">
                <a:srgbClr val="FFC000"/>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Box 5"/>
          <p:cNvSpPr txBox="1"/>
          <p:nvPr/>
        </p:nvSpPr>
        <p:spPr>
          <a:xfrm>
            <a:off x="2303464" y="2059709"/>
            <a:ext cx="1548101" cy="369332"/>
          </a:xfrm>
          <a:prstGeom prst="rect">
            <a:avLst/>
          </a:prstGeom>
          <a:noFill/>
        </p:spPr>
        <p:txBody>
          <a:bodyPr wrap="square" lIns="91440" tIns="45720" rIns="91440" bIns="45720" rtlCol="0" anchor="t">
            <a:spAutoFit/>
          </a:bodyPr>
          <a:lstStyle/>
          <a:p>
            <a:r>
              <a:rPr lang="en-GB" sz="1800" dirty="0"/>
              <a:t>Trauma </a:t>
            </a:r>
            <a:endParaRPr lang="en-GB" sz="1800" dirty="0">
              <a:ea typeface="Calibri"/>
              <a:cs typeface="Calibri"/>
            </a:endParaRPr>
          </a:p>
        </p:txBody>
      </p:sp>
      <p:sp>
        <p:nvSpPr>
          <p:cNvPr id="7" name="TextBox 6"/>
          <p:cNvSpPr txBox="1"/>
          <p:nvPr/>
        </p:nvSpPr>
        <p:spPr>
          <a:xfrm>
            <a:off x="2503055" y="4672899"/>
            <a:ext cx="1939636" cy="369332"/>
          </a:xfrm>
          <a:prstGeom prst="rect">
            <a:avLst/>
          </a:prstGeom>
          <a:noFill/>
        </p:spPr>
        <p:txBody>
          <a:bodyPr wrap="square" lIns="91440" tIns="45720" rIns="91440" bIns="45720" rtlCol="0" anchor="t">
            <a:spAutoFit/>
          </a:bodyPr>
          <a:lstStyle/>
          <a:p>
            <a:r>
              <a:rPr lang="en-GB" sz="1800" dirty="0"/>
              <a:t>PTSD</a:t>
            </a:r>
            <a:endParaRPr lang="en-GB" sz="1800" dirty="0">
              <a:ea typeface="Calibri"/>
              <a:cs typeface="Calibri"/>
            </a:endParaRPr>
          </a:p>
        </p:txBody>
      </p:sp>
      <p:sp>
        <p:nvSpPr>
          <p:cNvPr id="8" name="TextBox 7"/>
          <p:cNvSpPr txBox="1"/>
          <p:nvPr/>
        </p:nvSpPr>
        <p:spPr>
          <a:xfrm>
            <a:off x="5650055" y="2359952"/>
            <a:ext cx="1120199" cy="369332"/>
          </a:xfrm>
          <a:prstGeom prst="rect">
            <a:avLst/>
          </a:prstGeom>
          <a:noFill/>
        </p:spPr>
        <p:txBody>
          <a:bodyPr wrap="square" lIns="91440" tIns="45720" rIns="91440" bIns="45720" rtlCol="0" anchor="t">
            <a:spAutoFit/>
          </a:bodyPr>
          <a:lstStyle/>
          <a:p>
            <a:r>
              <a:rPr lang="en-GB" sz="1800" dirty="0"/>
              <a:t>Anxiety</a:t>
            </a:r>
          </a:p>
        </p:txBody>
      </p:sp>
      <p:sp>
        <p:nvSpPr>
          <p:cNvPr id="9" name="TextBox 8"/>
          <p:cNvSpPr txBox="1"/>
          <p:nvPr/>
        </p:nvSpPr>
        <p:spPr>
          <a:xfrm>
            <a:off x="6650182" y="2729284"/>
            <a:ext cx="619080" cy="369332"/>
          </a:xfrm>
          <a:prstGeom prst="rect">
            <a:avLst/>
          </a:prstGeom>
          <a:noFill/>
        </p:spPr>
        <p:txBody>
          <a:bodyPr wrap="square" lIns="91440" tIns="45720" rIns="91440" bIns="45720" rtlCol="0" anchor="t">
            <a:spAutoFit/>
          </a:bodyPr>
          <a:lstStyle/>
          <a:p>
            <a:r>
              <a:rPr lang="en-GB" sz="1800" dirty="0"/>
              <a:t>OCD</a:t>
            </a:r>
          </a:p>
        </p:txBody>
      </p:sp>
      <p:sp>
        <p:nvSpPr>
          <p:cNvPr id="10" name="TextBox 9"/>
          <p:cNvSpPr txBox="1"/>
          <p:nvPr/>
        </p:nvSpPr>
        <p:spPr>
          <a:xfrm>
            <a:off x="4265417" y="4521925"/>
            <a:ext cx="753732" cy="369332"/>
          </a:xfrm>
          <a:prstGeom prst="rect">
            <a:avLst/>
          </a:prstGeom>
          <a:noFill/>
        </p:spPr>
        <p:txBody>
          <a:bodyPr wrap="square" lIns="91440" tIns="45720" rIns="91440" bIns="45720" rtlCol="0" anchor="t">
            <a:spAutoFit/>
          </a:bodyPr>
          <a:lstStyle/>
          <a:p>
            <a:r>
              <a:rPr lang="en-GB" sz="1800" dirty="0"/>
              <a:t>ADHD</a:t>
            </a:r>
            <a:endParaRPr lang="en-GB" sz="1800" dirty="0">
              <a:ea typeface="Calibri"/>
              <a:cs typeface="Calibri"/>
            </a:endParaRPr>
          </a:p>
        </p:txBody>
      </p:sp>
      <p:sp>
        <p:nvSpPr>
          <p:cNvPr id="11" name="TextBox 10"/>
          <p:cNvSpPr txBox="1"/>
          <p:nvPr/>
        </p:nvSpPr>
        <p:spPr>
          <a:xfrm flipH="1">
            <a:off x="6650182" y="4271512"/>
            <a:ext cx="2327563" cy="369332"/>
          </a:xfrm>
          <a:prstGeom prst="rect">
            <a:avLst/>
          </a:prstGeom>
          <a:noFill/>
        </p:spPr>
        <p:txBody>
          <a:bodyPr wrap="square" lIns="91440" tIns="45720" rIns="91440" bIns="45720" rtlCol="0" anchor="t">
            <a:spAutoFit/>
          </a:bodyPr>
          <a:lstStyle/>
          <a:p>
            <a:r>
              <a:rPr lang="en-GB" sz="1800" dirty="0"/>
              <a:t>Attachment Disorder</a:t>
            </a:r>
            <a:endParaRPr lang="en-GB" sz="1800" dirty="0">
              <a:ea typeface="Calibri"/>
              <a:cs typeface="Calibri"/>
            </a:endParaRPr>
          </a:p>
        </p:txBody>
      </p:sp>
      <p:sp>
        <p:nvSpPr>
          <p:cNvPr id="12" name="TextBox 11"/>
          <p:cNvSpPr txBox="1"/>
          <p:nvPr/>
        </p:nvSpPr>
        <p:spPr>
          <a:xfrm>
            <a:off x="7620000" y="1958109"/>
            <a:ext cx="665018" cy="369332"/>
          </a:xfrm>
          <a:prstGeom prst="rect">
            <a:avLst/>
          </a:prstGeom>
          <a:noFill/>
        </p:spPr>
        <p:txBody>
          <a:bodyPr wrap="square" lIns="91440" tIns="45720" rIns="91440" bIns="45720" rtlCol="0" anchor="t">
            <a:spAutoFit/>
          </a:bodyPr>
          <a:lstStyle/>
          <a:p>
            <a:r>
              <a:rPr lang="en-GB" sz="1800" dirty="0"/>
              <a:t>ODD</a:t>
            </a:r>
            <a:endParaRPr lang="en-GB" sz="1800" dirty="0">
              <a:ea typeface="Calibri"/>
              <a:cs typeface="Calibri"/>
            </a:endParaRPr>
          </a:p>
        </p:txBody>
      </p:sp>
      <p:sp>
        <p:nvSpPr>
          <p:cNvPr id="14" name="TextBox 13"/>
          <p:cNvSpPr txBox="1"/>
          <p:nvPr/>
        </p:nvSpPr>
        <p:spPr>
          <a:xfrm>
            <a:off x="5698836" y="4949911"/>
            <a:ext cx="2776951" cy="369332"/>
          </a:xfrm>
          <a:prstGeom prst="rect">
            <a:avLst/>
          </a:prstGeom>
          <a:noFill/>
        </p:spPr>
        <p:txBody>
          <a:bodyPr wrap="square" lIns="91440" tIns="45720" rIns="91440" bIns="45720" rtlCol="0" anchor="t">
            <a:spAutoFit/>
          </a:bodyPr>
          <a:lstStyle/>
          <a:p>
            <a:r>
              <a:rPr lang="en-GB" sz="1800" dirty="0"/>
              <a:t>School anxiety avoidance </a:t>
            </a:r>
            <a:endParaRPr lang="en-GB" sz="1800" dirty="0">
              <a:ea typeface="Calibri"/>
              <a:cs typeface="Calibri"/>
            </a:endParaRPr>
          </a:p>
        </p:txBody>
      </p:sp>
      <p:sp>
        <p:nvSpPr>
          <p:cNvPr id="15" name="TextBox 14"/>
          <p:cNvSpPr txBox="1"/>
          <p:nvPr/>
        </p:nvSpPr>
        <p:spPr>
          <a:xfrm>
            <a:off x="3176858" y="5224310"/>
            <a:ext cx="590226" cy="369332"/>
          </a:xfrm>
          <a:prstGeom prst="rect">
            <a:avLst/>
          </a:prstGeom>
          <a:noFill/>
        </p:spPr>
        <p:txBody>
          <a:bodyPr wrap="square" lIns="91440" tIns="45720" rIns="91440" bIns="45720" rtlCol="0" anchor="t">
            <a:spAutoFit/>
          </a:bodyPr>
          <a:lstStyle/>
          <a:p>
            <a:r>
              <a:rPr lang="en-GB" sz="1800" dirty="0"/>
              <a:t>PDA</a:t>
            </a:r>
            <a:endParaRPr lang="en-GB" sz="1800" dirty="0">
              <a:ea typeface="Calibri"/>
              <a:cs typeface="Calibri"/>
            </a:endParaRPr>
          </a:p>
        </p:txBody>
      </p:sp>
      <p:sp>
        <p:nvSpPr>
          <p:cNvPr id="16" name="TextBox 15"/>
          <p:cNvSpPr txBox="1"/>
          <p:nvPr/>
        </p:nvSpPr>
        <p:spPr>
          <a:xfrm>
            <a:off x="3703781" y="2647351"/>
            <a:ext cx="3066472" cy="369332"/>
          </a:xfrm>
          <a:prstGeom prst="rect">
            <a:avLst/>
          </a:prstGeom>
          <a:noFill/>
        </p:spPr>
        <p:txBody>
          <a:bodyPr wrap="square" lIns="91440" tIns="45720" rIns="91440" bIns="45720" rtlCol="0" anchor="t">
            <a:spAutoFit/>
          </a:bodyPr>
          <a:lstStyle/>
          <a:p>
            <a:r>
              <a:rPr lang="en-GB" sz="1800" dirty="0"/>
              <a:t>Personality disorder</a:t>
            </a:r>
            <a:endParaRPr lang="en-GB" sz="1800" dirty="0">
              <a:ea typeface="Calibri"/>
              <a:cs typeface="Calibri"/>
            </a:endParaRPr>
          </a:p>
        </p:txBody>
      </p:sp>
      <p:sp>
        <p:nvSpPr>
          <p:cNvPr id="18" name="TextBox 17"/>
          <p:cNvSpPr txBox="1"/>
          <p:nvPr/>
        </p:nvSpPr>
        <p:spPr>
          <a:xfrm>
            <a:off x="3851564" y="1901974"/>
            <a:ext cx="3015954" cy="369332"/>
          </a:xfrm>
          <a:prstGeom prst="rect">
            <a:avLst/>
          </a:prstGeom>
          <a:noFill/>
        </p:spPr>
        <p:txBody>
          <a:bodyPr wrap="square" lIns="91440" tIns="45720" rIns="91440" bIns="45720" rtlCol="0" anchor="t">
            <a:spAutoFit/>
          </a:bodyPr>
          <a:lstStyle/>
          <a:p>
            <a:r>
              <a:rPr lang="en-GB" sz="1800" dirty="0"/>
              <a:t>Sensory Processing disorder</a:t>
            </a:r>
          </a:p>
        </p:txBody>
      </p:sp>
      <p:cxnSp>
        <p:nvCxnSpPr>
          <p:cNvPr id="13" name="Straight Connector 12"/>
          <p:cNvCxnSpPr/>
          <p:nvPr/>
        </p:nvCxnSpPr>
        <p:spPr>
          <a:xfrm>
            <a:off x="2881745" y="2429042"/>
            <a:ext cx="590226" cy="764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10546" y="2942682"/>
            <a:ext cx="9237" cy="509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30982" y="2378431"/>
            <a:ext cx="0" cy="3091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430982" y="3042367"/>
            <a:ext cx="0" cy="422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9" idx="2"/>
          </p:cNvCxnSpPr>
          <p:nvPr/>
        </p:nvCxnSpPr>
        <p:spPr>
          <a:xfrm>
            <a:off x="6959722" y="3098616"/>
            <a:ext cx="0" cy="4034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952509" y="2533006"/>
            <a:ext cx="0" cy="96902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881745" y="3749964"/>
            <a:ext cx="590226" cy="82203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520428" y="3676299"/>
            <a:ext cx="0" cy="662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6511637" y="4932219"/>
            <a:ext cx="138545" cy="11001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650182" y="3871360"/>
            <a:ext cx="0" cy="990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7555558" y="3676298"/>
            <a:ext cx="0" cy="5952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524135" y="3676299"/>
            <a:ext cx="613757" cy="164294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663709" y="2729284"/>
            <a:ext cx="9236" cy="571038"/>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Content Placeholder 8" descr="A logo with a compass in the middle&#10;&#10;AI-generated content may be incorrect.">
            <a:extLst>
              <a:ext uri="{FF2B5EF4-FFF2-40B4-BE49-F238E27FC236}">
                <a16:creationId xmlns:a16="http://schemas.microsoft.com/office/drawing/2014/main" id="{AF6A2EAB-7CBF-26F3-6DEF-57DC1C8A10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86974" y="156117"/>
            <a:ext cx="1646877" cy="1734728"/>
          </a:xfrm>
          <a:prstGeom prst="rect">
            <a:avLst/>
          </a:prstGeom>
          <a:effectLst>
            <a:outerShdw blurRad="50800" dist="63500" dir="3720000" algn="ctr" rotWithShape="0">
              <a:srgbClr val="000000">
                <a:alpha val="31000"/>
              </a:srgbClr>
            </a:outerShdw>
          </a:effectLst>
        </p:spPr>
      </p:pic>
    </p:spTree>
    <p:extLst>
      <p:ext uri="{BB962C8B-B14F-4D97-AF65-F5344CB8AC3E}">
        <p14:creationId xmlns:p14="http://schemas.microsoft.com/office/powerpoint/2010/main" val="330244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a:extLst>
            <a:ext uri="{FF2B5EF4-FFF2-40B4-BE49-F238E27FC236}">
              <a16:creationId xmlns:a16="http://schemas.microsoft.com/office/drawing/2014/main" id="{AB45C002-C8EB-B291-54F7-698D69AD258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4E51920-CC26-F708-2058-DB73B63C0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24" y="-3905193"/>
            <a:ext cx="14663272" cy="14668386"/>
          </a:xfrm>
          <a:prstGeom prst="rect">
            <a:avLst/>
          </a:prstGeom>
        </p:spPr>
      </p:pic>
      <p:graphicFrame>
        <p:nvGraphicFramePr>
          <p:cNvPr id="4" name="Content Placeholder 3">
            <a:extLst>
              <a:ext uri="{FF2B5EF4-FFF2-40B4-BE49-F238E27FC236}">
                <a16:creationId xmlns:a16="http://schemas.microsoft.com/office/drawing/2014/main" id="{D0EDF895-3227-87FA-6BB1-EE0AFF545390}"/>
              </a:ext>
            </a:extLst>
          </p:cNvPr>
          <p:cNvGraphicFramePr>
            <a:graphicFrameLocks noGrp="1"/>
          </p:cNvGraphicFramePr>
          <p:nvPr>
            <p:ph idx="1"/>
            <p:extLst>
              <p:ext uri="{D42A27DB-BD31-4B8C-83A1-F6EECF244321}">
                <p14:modId xmlns:p14="http://schemas.microsoft.com/office/powerpoint/2010/main" val="2275570555"/>
              </p:ext>
            </p:extLst>
          </p:nvPr>
        </p:nvGraphicFramePr>
        <p:xfrm>
          <a:off x="531125" y="184837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90" name="TextBox 1289">
            <a:extLst>
              <a:ext uri="{FF2B5EF4-FFF2-40B4-BE49-F238E27FC236}">
                <a16:creationId xmlns:a16="http://schemas.microsoft.com/office/drawing/2014/main" id="{738CD4B9-9A5C-9265-EAC1-BC4FE985E74A}"/>
              </a:ext>
            </a:extLst>
          </p:cNvPr>
          <p:cNvSpPr txBox="1"/>
          <p:nvPr/>
        </p:nvSpPr>
        <p:spPr>
          <a:xfrm>
            <a:off x="373137" y="355369"/>
            <a:ext cx="1130073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t>
            </a:r>
            <a:r>
              <a:rPr lang="en-US" sz="4400" i="1" dirty="0">
                <a:ea typeface="Calibri"/>
                <a:cs typeface="Calibri"/>
              </a:rPr>
              <a:t>There is no significant Learning without a significant Relationship' </a:t>
            </a:r>
          </a:p>
        </p:txBody>
      </p:sp>
    </p:spTree>
    <p:extLst>
      <p:ext uri="{BB962C8B-B14F-4D97-AF65-F5344CB8AC3E}">
        <p14:creationId xmlns:p14="http://schemas.microsoft.com/office/powerpoint/2010/main" val="169162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BB9283-3F39-4360-BB3E-68D198282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24" y="-3905193"/>
            <a:ext cx="14663272" cy="14668386"/>
          </a:xfrm>
          <a:prstGeom prst="rect">
            <a:avLst/>
          </a:prstGeom>
        </p:spPr>
      </p:pic>
      <p:pic>
        <p:nvPicPr>
          <p:cNvPr id="5" name="Picture 4">
            <a:extLst>
              <a:ext uri="{FF2B5EF4-FFF2-40B4-BE49-F238E27FC236}">
                <a16:creationId xmlns:a16="http://schemas.microsoft.com/office/drawing/2014/main" id="{130B1427-1A09-4E78-95DA-932416F0C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962" y="406083"/>
            <a:ext cx="2668076" cy="2670949"/>
          </a:xfrm>
          <a:prstGeom prst="rect">
            <a:avLst/>
          </a:prstGeom>
        </p:spPr>
      </p:pic>
      <p:sp>
        <p:nvSpPr>
          <p:cNvPr id="10" name="TextBox 9">
            <a:extLst>
              <a:ext uri="{FF2B5EF4-FFF2-40B4-BE49-F238E27FC236}">
                <a16:creationId xmlns:a16="http://schemas.microsoft.com/office/drawing/2014/main" id="{E0368C14-41AE-49BC-8A25-0D4BD8603D81}"/>
              </a:ext>
            </a:extLst>
          </p:cNvPr>
          <p:cNvSpPr txBox="1"/>
          <p:nvPr/>
        </p:nvSpPr>
        <p:spPr>
          <a:xfrm>
            <a:off x="1141445" y="3968682"/>
            <a:ext cx="9909110" cy="1877437"/>
          </a:xfrm>
          <a:prstGeom prst="rect">
            <a:avLst/>
          </a:prstGeom>
          <a:noFill/>
        </p:spPr>
        <p:txBody>
          <a:bodyPr wrap="square" lIns="91440" tIns="45720" rIns="91440" bIns="45720" rtlCol="0" anchor="t">
            <a:spAutoFit/>
          </a:bodyPr>
          <a:lstStyle/>
          <a:p>
            <a:pPr algn="ctr">
              <a:spcBef>
                <a:spcPts val="1200"/>
              </a:spcBef>
              <a:spcAft>
                <a:spcPts val="1200"/>
              </a:spcAft>
            </a:pPr>
            <a:r>
              <a:rPr lang="en-GB" sz="4800" b="1" dirty="0">
                <a:solidFill>
                  <a:srgbClr val="0070C0"/>
                </a:solidFill>
                <a:latin typeface="Trebuchet MS" panose="020B0603020202020204"/>
              </a:rPr>
              <a:t>Goldwyn School</a:t>
            </a:r>
          </a:p>
          <a:p>
            <a:pPr algn="ctr">
              <a:spcBef>
                <a:spcPts val="1200"/>
              </a:spcBef>
              <a:spcAft>
                <a:spcPts val="1200"/>
              </a:spcAft>
            </a:pPr>
            <a:r>
              <a:rPr lang="en-GB" sz="4800" b="1" dirty="0">
                <a:solidFill>
                  <a:srgbClr val="0070C0"/>
                </a:solidFill>
                <a:latin typeface="Trebuchet MS" panose="020B0603020202020204"/>
              </a:rPr>
              <a:t>‘The Whole Child Curriculum’</a:t>
            </a:r>
          </a:p>
        </p:txBody>
      </p:sp>
    </p:spTree>
    <p:extLst>
      <p:ext uri="{BB962C8B-B14F-4D97-AF65-F5344CB8AC3E}">
        <p14:creationId xmlns:p14="http://schemas.microsoft.com/office/powerpoint/2010/main" val="406457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B1427-1A09-4E78-95DA-932416F0C2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0648" y="436563"/>
            <a:ext cx="1462790" cy="1464365"/>
          </a:xfrm>
          <a:prstGeom prst="rect">
            <a:avLst/>
          </a:prstGeom>
        </p:spPr>
      </p:pic>
      <p:sp>
        <p:nvSpPr>
          <p:cNvPr id="4" name="TextBox 3">
            <a:extLst>
              <a:ext uri="{FF2B5EF4-FFF2-40B4-BE49-F238E27FC236}">
                <a16:creationId xmlns:a16="http://schemas.microsoft.com/office/drawing/2014/main" id="{1046D309-8E6E-4686-B34F-9810D122D0E1}"/>
              </a:ext>
            </a:extLst>
          </p:cNvPr>
          <p:cNvSpPr txBox="1"/>
          <p:nvPr/>
        </p:nvSpPr>
        <p:spPr>
          <a:xfrm>
            <a:off x="401218" y="448840"/>
            <a:ext cx="10037010" cy="769441"/>
          </a:xfrm>
          <a:prstGeom prst="rect">
            <a:avLst/>
          </a:prstGeom>
          <a:noFill/>
        </p:spPr>
        <p:txBody>
          <a:bodyPr wrap="square" lIns="91440" tIns="45720" rIns="91440" bIns="45720" rtlCol="0" anchor="t">
            <a:spAutoFit/>
          </a:bodyPr>
          <a:lstStyle/>
          <a:p>
            <a:pPr>
              <a:defRPr/>
            </a:pPr>
            <a:r>
              <a:rPr lang="en-GB" sz="4400" b="1" dirty="0">
                <a:solidFill>
                  <a:srgbClr val="0070C0"/>
                </a:solidFill>
                <a:latin typeface="Trebuchet MS" panose="020B0603020202020204"/>
              </a:rPr>
              <a:t>Balanced</a:t>
            </a:r>
            <a:r>
              <a:rPr kumimoji="0" lang="en-GB" sz="4400" b="1" i="0" u="none" strike="noStrike" kern="1200" cap="none" spc="0" normalizeH="0" baseline="0" noProof="0" dirty="0">
                <a:ln>
                  <a:noFill/>
                </a:ln>
                <a:solidFill>
                  <a:srgbClr val="0070C0"/>
                </a:solidFill>
                <a:effectLst/>
                <a:uLnTx/>
                <a:uFillTx/>
                <a:latin typeface="Trebuchet MS" panose="020B0603020202020204"/>
                <a:ea typeface="+mn-ea"/>
                <a:cs typeface="+mn-cs"/>
              </a:rPr>
              <a:t>?</a:t>
            </a:r>
            <a:r>
              <a:rPr lang="en-GB" sz="4400" b="1" dirty="0">
                <a:solidFill>
                  <a:srgbClr val="0070C0"/>
                </a:solidFill>
                <a:latin typeface="Trebuchet MS" panose="020B0603020202020204"/>
              </a:rPr>
              <a:t> A Whole Child Curriculum </a:t>
            </a:r>
            <a:endParaRPr kumimoji="0" lang="en-GB" sz="4400" b="1" i="0" u="none" strike="noStrike" kern="1200" cap="none" spc="0" normalizeH="0" baseline="0" noProof="0" dirty="0">
              <a:ln>
                <a:noFill/>
              </a:ln>
              <a:solidFill>
                <a:srgbClr val="0070C0"/>
              </a:solidFill>
              <a:effectLst/>
              <a:uLnTx/>
              <a:uFillTx/>
              <a:latin typeface="Trebuchet MS" panose="020B0603020202020204"/>
              <a:ea typeface="+mn-ea"/>
              <a:cs typeface="+mn-cs"/>
            </a:endParaRPr>
          </a:p>
        </p:txBody>
      </p:sp>
      <p:sp>
        <p:nvSpPr>
          <p:cNvPr id="10" name="Rectangle 6">
            <a:extLst>
              <a:ext uri="{FF2B5EF4-FFF2-40B4-BE49-F238E27FC236}">
                <a16:creationId xmlns:a16="http://schemas.microsoft.com/office/drawing/2014/main" id="{422D05E4-56EE-4D98-AC44-2520853A9D18}"/>
              </a:ext>
            </a:extLst>
          </p:cNvPr>
          <p:cNvSpPr>
            <a:spLocks noChangeArrowheads="1"/>
          </p:cNvSpPr>
          <p:nvPr/>
        </p:nvSpPr>
        <p:spPr bwMode="auto">
          <a:xfrm>
            <a:off x="2987692" y="1799206"/>
            <a:ext cx="73151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400" b="1" i="0" u="none" strike="noStrike" kern="1200" cap="none" spc="0" normalizeH="0" baseline="0" noProof="0" dirty="0">
              <a:ln>
                <a:noFill/>
              </a:ln>
              <a:solidFill>
                <a:prstClr val="black"/>
              </a:solidFill>
              <a:effectLst/>
              <a:uLnTx/>
              <a:uFillTx/>
              <a:latin typeface="Trebuchet MS" panose="020B0603020202020204"/>
              <a:ea typeface="Calibri"/>
            </a:endParaRPr>
          </a:p>
        </p:txBody>
      </p:sp>
      <p:sp>
        <p:nvSpPr>
          <p:cNvPr id="11" name="Rectangle 7">
            <a:extLst>
              <a:ext uri="{FF2B5EF4-FFF2-40B4-BE49-F238E27FC236}">
                <a16:creationId xmlns:a16="http://schemas.microsoft.com/office/drawing/2014/main" id="{453F6407-D3F1-4426-A2A6-4DC5DFAAA8F5}"/>
              </a:ext>
            </a:extLst>
          </p:cNvPr>
          <p:cNvSpPr>
            <a:spLocks noChangeArrowheads="1"/>
          </p:cNvSpPr>
          <p:nvPr/>
        </p:nvSpPr>
        <p:spPr bwMode="auto">
          <a:xfrm>
            <a:off x="2987691" y="2717444"/>
            <a:ext cx="8036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400" b="1" i="0" u="none" strike="noStrike" kern="1200" cap="none" spc="0" normalizeH="0" baseline="0" noProof="0" dirty="0">
              <a:ln>
                <a:noFill/>
              </a:ln>
              <a:solidFill>
                <a:prstClr val="black"/>
              </a:solidFill>
              <a:effectLst/>
              <a:uLnTx/>
              <a:uFillTx/>
              <a:latin typeface="Trebuchet MS" panose="020B0603020202020204"/>
              <a:ea typeface="Calibri"/>
            </a:endParaRPr>
          </a:p>
        </p:txBody>
      </p:sp>
      <p:sp>
        <p:nvSpPr>
          <p:cNvPr id="12" name="Rectangle 8">
            <a:extLst>
              <a:ext uri="{FF2B5EF4-FFF2-40B4-BE49-F238E27FC236}">
                <a16:creationId xmlns:a16="http://schemas.microsoft.com/office/drawing/2014/main" id="{D7A13AD7-38ED-4EC9-9780-B0D038C0BB80}"/>
              </a:ext>
            </a:extLst>
          </p:cNvPr>
          <p:cNvSpPr>
            <a:spLocks noChangeArrowheads="1"/>
          </p:cNvSpPr>
          <p:nvPr/>
        </p:nvSpPr>
        <p:spPr bwMode="auto">
          <a:xfrm>
            <a:off x="2987691" y="3640659"/>
            <a:ext cx="84255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400" b="1" i="0" u="none" strike="noStrike" kern="1200" cap="none" spc="0" normalizeH="0" baseline="0" noProof="0" dirty="0">
              <a:ln>
                <a:noFill/>
              </a:ln>
              <a:solidFill>
                <a:prstClr val="black"/>
              </a:solidFill>
              <a:effectLst/>
              <a:uLnTx/>
              <a:uFillTx/>
              <a:latin typeface="Trebuchet MS" panose="020B0603020202020204"/>
              <a:ea typeface="Calibri"/>
            </a:endParaRPr>
          </a:p>
        </p:txBody>
      </p:sp>
      <p:pic>
        <p:nvPicPr>
          <p:cNvPr id="1026" name="Picture 2" descr="Trauma Informed Schools - Hunters Bar ...">
            <a:extLst>
              <a:ext uri="{FF2B5EF4-FFF2-40B4-BE49-F238E27FC236}">
                <a16:creationId xmlns:a16="http://schemas.microsoft.com/office/drawing/2014/main" id="{CEFB3548-BFE8-4E00-BB12-4D185BB89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42" y="1709420"/>
            <a:ext cx="1113897" cy="4742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9">
            <a:extLst>
              <a:ext uri="{FF2B5EF4-FFF2-40B4-BE49-F238E27FC236}">
                <a16:creationId xmlns:a16="http://schemas.microsoft.com/office/drawing/2014/main" id="{1DBBDC8B-F3C9-4913-BA5D-CBDE79BB8D8E}"/>
              </a:ext>
            </a:extLst>
          </p:cNvPr>
          <p:cNvSpPr>
            <a:spLocks noChangeArrowheads="1"/>
          </p:cNvSpPr>
          <p:nvPr/>
        </p:nvSpPr>
        <p:spPr bwMode="auto">
          <a:xfrm>
            <a:off x="2987692" y="4558039"/>
            <a:ext cx="77070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2400" b="1" i="0" u="none" strike="noStrike" kern="1200" cap="none" spc="0" normalizeH="0" baseline="0" noProof="0" dirty="0">
              <a:ln>
                <a:noFill/>
              </a:ln>
              <a:effectLst/>
              <a:uLnTx/>
              <a:uFillTx/>
              <a:latin typeface="Trebuchet MS" panose="020B0603020202020204"/>
              <a:ea typeface="Calibri"/>
            </a:endParaRPr>
          </a:p>
        </p:txBody>
      </p:sp>
      <p:pic>
        <p:nvPicPr>
          <p:cNvPr id="1028" name="Picture 4" descr="The New AET Logo | Autism Education Trust">
            <a:extLst>
              <a:ext uri="{FF2B5EF4-FFF2-40B4-BE49-F238E27FC236}">
                <a16:creationId xmlns:a16="http://schemas.microsoft.com/office/drawing/2014/main" id="{DC395EA1-B712-4374-BA0F-CA3226779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 y="2477214"/>
            <a:ext cx="2141584" cy="767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isis Prevention Institute ...">
            <a:extLst>
              <a:ext uri="{FF2B5EF4-FFF2-40B4-BE49-F238E27FC236}">
                <a16:creationId xmlns:a16="http://schemas.microsoft.com/office/drawing/2014/main" id="{94A0A350-8BA0-4575-BD53-6F01D6F776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58" y="5379332"/>
            <a:ext cx="1795201"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minal Principles of Instruction ...">
            <a:extLst>
              <a:ext uri="{FF2B5EF4-FFF2-40B4-BE49-F238E27FC236}">
                <a16:creationId xmlns:a16="http://schemas.microsoft.com/office/drawing/2014/main" id="{3108DE99-096F-40D0-83E8-2945EFCE74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6" y="3306369"/>
            <a:ext cx="1488782" cy="790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24ACE1C-7559-47D1-957D-81B96314E86B}"/>
              </a:ext>
            </a:extLst>
          </p:cNvPr>
          <p:cNvPicPr>
            <a:picLocks noChangeAspect="1"/>
          </p:cNvPicPr>
          <p:nvPr/>
        </p:nvPicPr>
        <p:blipFill>
          <a:blip r:embed="rId8"/>
          <a:stretch>
            <a:fillRect/>
          </a:stretch>
        </p:blipFill>
        <p:spPr>
          <a:xfrm>
            <a:off x="1147858" y="4465163"/>
            <a:ext cx="1246255" cy="648000"/>
          </a:xfrm>
          <a:prstGeom prst="rect">
            <a:avLst/>
          </a:prstGeom>
        </p:spPr>
      </p:pic>
      <p:pic>
        <p:nvPicPr>
          <p:cNvPr id="2" name="Picture 1" descr="Scales of Justice Svg, Weight Scale Svg ...">
            <a:extLst>
              <a:ext uri="{FF2B5EF4-FFF2-40B4-BE49-F238E27FC236}">
                <a16:creationId xmlns:a16="http://schemas.microsoft.com/office/drawing/2014/main" id="{51CD13F2-43BC-FFDD-C78E-41718B567439}"/>
              </a:ext>
            </a:extLst>
          </p:cNvPr>
          <p:cNvPicPr>
            <a:picLocks noChangeAspect="1"/>
          </p:cNvPicPr>
          <p:nvPr/>
        </p:nvPicPr>
        <p:blipFill>
          <a:blip r:embed="rId9"/>
          <a:stretch>
            <a:fillRect/>
          </a:stretch>
        </p:blipFill>
        <p:spPr>
          <a:xfrm>
            <a:off x="4262439" y="2201779"/>
            <a:ext cx="3185861" cy="3122863"/>
          </a:xfrm>
          <a:prstGeom prst="rect">
            <a:avLst/>
          </a:prstGeom>
        </p:spPr>
      </p:pic>
      <p:sp>
        <p:nvSpPr>
          <p:cNvPr id="6" name="TextBox 5">
            <a:extLst>
              <a:ext uri="{FF2B5EF4-FFF2-40B4-BE49-F238E27FC236}">
                <a16:creationId xmlns:a16="http://schemas.microsoft.com/office/drawing/2014/main" id="{D886A45E-5ED1-19FC-D5D0-387328B45B30}"/>
              </a:ext>
            </a:extLst>
          </p:cNvPr>
          <p:cNvSpPr txBox="1"/>
          <p:nvPr/>
        </p:nvSpPr>
        <p:spPr>
          <a:xfrm>
            <a:off x="2285999" y="2491153"/>
            <a:ext cx="1787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Goldwyn Time </a:t>
            </a:r>
            <a:endParaRPr lang="en-US" dirty="0"/>
          </a:p>
        </p:txBody>
      </p:sp>
      <p:sp>
        <p:nvSpPr>
          <p:cNvPr id="7" name="TextBox 6">
            <a:extLst>
              <a:ext uri="{FF2B5EF4-FFF2-40B4-BE49-F238E27FC236}">
                <a16:creationId xmlns:a16="http://schemas.microsoft.com/office/drawing/2014/main" id="{BBBE1EDE-459B-33B5-4E7B-56329023D9B3}"/>
              </a:ext>
            </a:extLst>
          </p:cNvPr>
          <p:cNvSpPr txBox="1"/>
          <p:nvPr/>
        </p:nvSpPr>
        <p:spPr>
          <a:xfrm>
            <a:off x="2710961" y="402980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Wellbeing</a:t>
            </a:r>
            <a:endParaRPr lang="en-US" dirty="0"/>
          </a:p>
        </p:txBody>
      </p:sp>
      <p:sp>
        <p:nvSpPr>
          <p:cNvPr id="8" name="TextBox 7">
            <a:extLst>
              <a:ext uri="{FF2B5EF4-FFF2-40B4-BE49-F238E27FC236}">
                <a16:creationId xmlns:a16="http://schemas.microsoft.com/office/drawing/2014/main" id="{6D88CF7F-59ED-69CF-EA49-9283557A578D}"/>
              </a:ext>
            </a:extLst>
          </p:cNvPr>
          <p:cNvSpPr txBox="1"/>
          <p:nvPr/>
        </p:nvSpPr>
        <p:spPr>
          <a:xfrm>
            <a:off x="1113692" y="134815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Self esteem</a:t>
            </a:r>
            <a:endParaRPr lang="en-US" dirty="0"/>
          </a:p>
        </p:txBody>
      </p:sp>
      <p:sp>
        <p:nvSpPr>
          <p:cNvPr id="9" name="TextBox 8">
            <a:extLst>
              <a:ext uri="{FF2B5EF4-FFF2-40B4-BE49-F238E27FC236}">
                <a16:creationId xmlns:a16="http://schemas.microsoft.com/office/drawing/2014/main" id="{FF52D416-4D6E-6661-EFBE-444EE100904C}"/>
              </a:ext>
            </a:extLst>
          </p:cNvPr>
          <p:cNvSpPr txBox="1"/>
          <p:nvPr/>
        </p:nvSpPr>
        <p:spPr>
          <a:xfrm>
            <a:off x="3150576" y="550984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Friends </a:t>
            </a:r>
            <a:endParaRPr lang="en-US" dirty="0"/>
          </a:p>
        </p:txBody>
      </p:sp>
      <p:sp>
        <p:nvSpPr>
          <p:cNvPr id="15" name="TextBox 14">
            <a:extLst>
              <a:ext uri="{FF2B5EF4-FFF2-40B4-BE49-F238E27FC236}">
                <a16:creationId xmlns:a16="http://schemas.microsoft.com/office/drawing/2014/main" id="{63FDB8F9-8FD9-794D-4D54-E928A5F9237C}"/>
              </a:ext>
            </a:extLst>
          </p:cNvPr>
          <p:cNvSpPr txBox="1"/>
          <p:nvPr/>
        </p:nvSpPr>
        <p:spPr>
          <a:xfrm>
            <a:off x="2857500" y="161192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EHCP outcomes </a:t>
            </a:r>
            <a:endParaRPr lang="en-US" dirty="0"/>
          </a:p>
        </p:txBody>
      </p:sp>
      <p:sp>
        <p:nvSpPr>
          <p:cNvPr id="18" name="TextBox 17">
            <a:extLst>
              <a:ext uri="{FF2B5EF4-FFF2-40B4-BE49-F238E27FC236}">
                <a16:creationId xmlns:a16="http://schemas.microsoft.com/office/drawing/2014/main" id="{631BFD70-A750-069C-2593-164EC8334B79}"/>
              </a:ext>
            </a:extLst>
          </p:cNvPr>
          <p:cNvSpPr txBox="1"/>
          <p:nvPr/>
        </p:nvSpPr>
        <p:spPr>
          <a:xfrm>
            <a:off x="1831730" y="306265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       Team work </a:t>
            </a:r>
            <a:endParaRPr lang="en-US" dirty="0"/>
          </a:p>
        </p:txBody>
      </p:sp>
      <p:sp>
        <p:nvSpPr>
          <p:cNvPr id="19" name="TextBox 18">
            <a:extLst>
              <a:ext uri="{FF2B5EF4-FFF2-40B4-BE49-F238E27FC236}">
                <a16:creationId xmlns:a16="http://schemas.microsoft.com/office/drawing/2014/main" id="{671D76EC-C397-14ED-5DE3-6DF007D13BCE}"/>
              </a:ext>
            </a:extLst>
          </p:cNvPr>
          <p:cNvSpPr txBox="1"/>
          <p:nvPr/>
        </p:nvSpPr>
        <p:spPr>
          <a:xfrm>
            <a:off x="205153" y="426426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Heathy</a:t>
            </a:r>
            <a:endParaRPr lang="en-US" dirty="0"/>
          </a:p>
        </p:txBody>
      </p:sp>
      <p:sp>
        <p:nvSpPr>
          <p:cNvPr id="20" name="TextBox 19">
            <a:extLst>
              <a:ext uri="{FF2B5EF4-FFF2-40B4-BE49-F238E27FC236}">
                <a16:creationId xmlns:a16="http://schemas.microsoft.com/office/drawing/2014/main" id="{73ACF5F2-8738-E1A3-DFB8-C2855AF60FA6}"/>
              </a:ext>
            </a:extLst>
          </p:cNvPr>
          <p:cNvSpPr txBox="1"/>
          <p:nvPr/>
        </p:nvSpPr>
        <p:spPr>
          <a:xfrm>
            <a:off x="2623038" y="369276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Safe</a:t>
            </a:r>
            <a:endParaRPr lang="en-US" dirty="0"/>
          </a:p>
        </p:txBody>
      </p:sp>
      <p:sp>
        <p:nvSpPr>
          <p:cNvPr id="21" name="TextBox 20">
            <a:extLst>
              <a:ext uri="{FF2B5EF4-FFF2-40B4-BE49-F238E27FC236}">
                <a16:creationId xmlns:a16="http://schemas.microsoft.com/office/drawing/2014/main" id="{2BF1B001-FA11-0B03-44C6-209DF10B90E9}"/>
              </a:ext>
            </a:extLst>
          </p:cNvPr>
          <p:cNvSpPr txBox="1"/>
          <p:nvPr/>
        </p:nvSpPr>
        <p:spPr>
          <a:xfrm>
            <a:off x="2666999" y="487973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Valued </a:t>
            </a:r>
            <a:endParaRPr lang="en-US" dirty="0"/>
          </a:p>
        </p:txBody>
      </p:sp>
      <p:sp>
        <p:nvSpPr>
          <p:cNvPr id="22" name="TextBox 21">
            <a:extLst>
              <a:ext uri="{FF2B5EF4-FFF2-40B4-BE49-F238E27FC236}">
                <a16:creationId xmlns:a16="http://schemas.microsoft.com/office/drawing/2014/main" id="{D96DE812-614D-8F0C-97DA-B0C2CAA548F3}"/>
              </a:ext>
            </a:extLst>
          </p:cNvPr>
          <p:cNvSpPr txBox="1"/>
          <p:nvPr/>
        </p:nvSpPr>
        <p:spPr>
          <a:xfrm>
            <a:off x="439615" y="612530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Extra curricular</a:t>
            </a:r>
            <a:endParaRPr lang="en-US" dirty="0"/>
          </a:p>
        </p:txBody>
      </p:sp>
      <p:sp>
        <p:nvSpPr>
          <p:cNvPr id="23" name="TextBox 22">
            <a:extLst>
              <a:ext uri="{FF2B5EF4-FFF2-40B4-BE49-F238E27FC236}">
                <a16:creationId xmlns:a16="http://schemas.microsoft.com/office/drawing/2014/main" id="{69AF290D-9804-FC6E-D5FA-D70E1F447F6D}"/>
              </a:ext>
            </a:extLst>
          </p:cNvPr>
          <p:cNvSpPr txBox="1"/>
          <p:nvPr/>
        </p:nvSpPr>
        <p:spPr>
          <a:xfrm>
            <a:off x="2505807" y="213946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Experiences  </a:t>
            </a:r>
            <a:endParaRPr lang="en-US" dirty="0"/>
          </a:p>
        </p:txBody>
      </p:sp>
      <p:pic>
        <p:nvPicPr>
          <p:cNvPr id="24" name="Picture 23" descr="GCSE results 2016: Trends and statistics">
            <a:extLst>
              <a:ext uri="{FF2B5EF4-FFF2-40B4-BE49-F238E27FC236}">
                <a16:creationId xmlns:a16="http://schemas.microsoft.com/office/drawing/2014/main" id="{A0975BA6-06E9-380E-E1D5-6BEAFA9A2660}"/>
              </a:ext>
            </a:extLst>
          </p:cNvPr>
          <p:cNvPicPr>
            <a:picLocks noChangeAspect="1"/>
          </p:cNvPicPr>
          <p:nvPr/>
        </p:nvPicPr>
        <p:blipFill>
          <a:blip r:embed="rId10"/>
          <a:stretch>
            <a:fillRect/>
          </a:stretch>
        </p:blipFill>
        <p:spPr>
          <a:xfrm>
            <a:off x="8968886" y="2031390"/>
            <a:ext cx="1463920" cy="896083"/>
          </a:xfrm>
          <a:prstGeom prst="rect">
            <a:avLst/>
          </a:prstGeom>
        </p:spPr>
      </p:pic>
      <p:pic>
        <p:nvPicPr>
          <p:cNvPr id="25" name="Picture 24" descr="Haydon School - Bedrock Vocabulary ...">
            <a:extLst>
              <a:ext uri="{FF2B5EF4-FFF2-40B4-BE49-F238E27FC236}">
                <a16:creationId xmlns:a16="http://schemas.microsoft.com/office/drawing/2014/main" id="{BA161975-BC60-C370-F560-E5926EBCAFF2}"/>
              </a:ext>
            </a:extLst>
          </p:cNvPr>
          <p:cNvPicPr>
            <a:picLocks noChangeAspect="1"/>
          </p:cNvPicPr>
          <p:nvPr/>
        </p:nvPicPr>
        <p:blipFill>
          <a:blip r:embed="rId11"/>
          <a:stretch>
            <a:fillRect/>
          </a:stretch>
        </p:blipFill>
        <p:spPr>
          <a:xfrm>
            <a:off x="9701578" y="3353898"/>
            <a:ext cx="2038351" cy="689465"/>
          </a:xfrm>
          <a:prstGeom prst="rect">
            <a:avLst/>
          </a:prstGeom>
        </p:spPr>
      </p:pic>
      <p:sp>
        <p:nvSpPr>
          <p:cNvPr id="26" name="TextBox 25">
            <a:extLst>
              <a:ext uri="{FF2B5EF4-FFF2-40B4-BE49-F238E27FC236}">
                <a16:creationId xmlns:a16="http://schemas.microsoft.com/office/drawing/2014/main" id="{8C53D743-ABC1-C71D-E955-0C1191F768F0}"/>
              </a:ext>
            </a:extLst>
          </p:cNvPr>
          <p:cNvSpPr txBox="1"/>
          <p:nvPr/>
        </p:nvSpPr>
        <p:spPr>
          <a:xfrm>
            <a:off x="2725615" y="643303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Attendance </a:t>
            </a:r>
            <a:endParaRPr lang="en-US" dirty="0"/>
          </a:p>
        </p:txBody>
      </p:sp>
      <p:sp>
        <p:nvSpPr>
          <p:cNvPr id="27" name="TextBox 26">
            <a:extLst>
              <a:ext uri="{FF2B5EF4-FFF2-40B4-BE49-F238E27FC236}">
                <a16:creationId xmlns:a16="http://schemas.microsoft.com/office/drawing/2014/main" id="{5A7CFF22-8837-1020-814A-1AD91F4039A5}"/>
              </a:ext>
            </a:extLst>
          </p:cNvPr>
          <p:cNvSpPr txBox="1"/>
          <p:nvPr/>
        </p:nvSpPr>
        <p:spPr>
          <a:xfrm>
            <a:off x="3106615" y="608134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Engagement</a:t>
            </a:r>
            <a:endParaRPr lang="en-US" dirty="0"/>
          </a:p>
        </p:txBody>
      </p:sp>
      <p:pic>
        <p:nvPicPr>
          <p:cNvPr id="28" name="Picture 27" descr="ASDAN - MBN Arts">
            <a:extLst>
              <a:ext uri="{FF2B5EF4-FFF2-40B4-BE49-F238E27FC236}">
                <a16:creationId xmlns:a16="http://schemas.microsoft.com/office/drawing/2014/main" id="{4A81302F-8AB3-CC56-08B4-0C1523B45AAD}"/>
              </a:ext>
            </a:extLst>
          </p:cNvPr>
          <p:cNvPicPr>
            <a:picLocks noChangeAspect="1"/>
          </p:cNvPicPr>
          <p:nvPr/>
        </p:nvPicPr>
        <p:blipFill>
          <a:blip r:embed="rId12"/>
          <a:stretch>
            <a:fillRect/>
          </a:stretch>
        </p:blipFill>
        <p:spPr>
          <a:xfrm>
            <a:off x="9864236" y="5867768"/>
            <a:ext cx="2170235" cy="702653"/>
          </a:xfrm>
          <a:prstGeom prst="rect">
            <a:avLst/>
          </a:prstGeom>
        </p:spPr>
      </p:pic>
      <p:pic>
        <p:nvPicPr>
          <p:cNvPr id="29" name="Picture 28" descr="NCFE Functional Skills English Level 1 ...">
            <a:extLst>
              <a:ext uri="{FF2B5EF4-FFF2-40B4-BE49-F238E27FC236}">
                <a16:creationId xmlns:a16="http://schemas.microsoft.com/office/drawing/2014/main" id="{C3D47F28-AE03-A294-C7F3-52527C80EAFA}"/>
              </a:ext>
            </a:extLst>
          </p:cNvPr>
          <p:cNvPicPr>
            <a:picLocks noChangeAspect="1"/>
          </p:cNvPicPr>
          <p:nvPr/>
        </p:nvPicPr>
        <p:blipFill>
          <a:blip r:embed="rId13"/>
          <a:stretch>
            <a:fillRect/>
          </a:stretch>
        </p:blipFill>
        <p:spPr>
          <a:xfrm>
            <a:off x="7879373" y="4387361"/>
            <a:ext cx="1978270" cy="1084385"/>
          </a:xfrm>
          <a:prstGeom prst="rect">
            <a:avLst/>
          </a:prstGeom>
        </p:spPr>
      </p:pic>
      <p:sp>
        <p:nvSpPr>
          <p:cNvPr id="30" name="TextBox 29">
            <a:extLst>
              <a:ext uri="{FF2B5EF4-FFF2-40B4-BE49-F238E27FC236}">
                <a16:creationId xmlns:a16="http://schemas.microsoft.com/office/drawing/2014/main" id="{48C605A1-5E51-A783-0127-B1D5F35D1C7B}"/>
              </a:ext>
            </a:extLst>
          </p:cNvPr>
          <p:cNvSpPr txBox="1"/>
          <p:nvPr/>
        </p:nvSpPr>
        <p:spPr>
          <a:xfrm>
            <a:off x="7473461" y="127488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Subject specialist knowledge</a:t>
            </a:r>
            <a:endParaRPr lang="en-US" dirty="0"/>
          </a:p>
        </p:txBody>
      </p:sp>
      <p:sp>
        <p:nvSpPr>
          <p:cNvPr id="31" name="TextBox 30">
            <a:extLst>
              <a:ext uri="{FF2B5EF4-FFF2-40B4-BE49-F238E27FC236}">
                <a16:creationId xmlns:a16="http://schemas.microsoft.com/office/drawing/2014/main" id="{495D3497-A2E7-17BB-36CF-9D82BB2EBB24}"/>
              </a:ext>
            </a:extLst>
          </p:cNvPr>
          <p:cNvSpPr txBox="1"/>
          <p:nvPr/>
        </p:nvSpPr>
        <p:spPr>
          <a:xfrm>
            <a:off x="7605346" y="300403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Baseline assessments</a:t>
            </a:r>
            <a:endParaRPr lang="en-US" dirty="0" err="1"/>
          </a:p>
        </p:txBody>
      </p:sp>
      <p:sp>
        <p:nvSpPr>
          <p:cNvPr id="32" name="TextBox 31">
            <a:extLst>
              <a:ext uri="{FF2B5EF4-FFF2-40B4-BE49-F238E27FC236}">
                <a16:creationId xmlns:a16="http://schemas.microsoft.com/office/drawing/2014/main" id="{FD5896E6-E483-EACE-4558-189E49654D43}"/>
              </a:ext>
            </a:extLst>
          </p:cNvPr>
          <p:cNvSpPr txBox="1"/>
          <p:nvPr/>
        </p:nvSpPr>
        <p:spPr>
          <a:xfrm>
            <a:off x="7253653" y="592015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5" name="TextBox 34">
            <a:extLst>
              <a:ext uri="{FF2B5EF4-FFF2-40B4-BE49-F238E27FC236}">
                <a16:creationId xmlns:a16="http://schemas.microsoft.com/office/drawing/2014/main" id="{33C6C4C7-745D-729E-B084-39A0E6DF08B8}"/>
              </a:ext>
            </a:extLst>
          </p:cNvPr>
          <p:cNvSpPr txBox="1"/>
          <p:nvPr/>
        </p:nvSpPr>
        <p:spPr>
          <a:xfrm>
            <a:off x="10228384" y="435219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Specialist vocabulary</a:t>
            </a:r>
            <a:endParaRPr lang="en-US" dirty="0"/>
          </a:p>
        </p:txBody>
      </p:sp>
      <p:sp>
        <p:nvSpPr>
          <p:cNvPr id="36" name="TextBox 35">
            <a:extLst>
              <a:ext uri="{FF2B5EF4-FFF2-40B4-BE49-F238E27FC236}">
                <a16:creationId xmlns:a16="http://schemas.microsoft.com/office/drawing/2014/main" id="{7FCD0154-A41D-D321-D86D-9B6CA66D7F26}"/>
              </a:ext>
            </a:extLst>
          </p:cNvPr>
          <p:cNvSpPr txBox="1"/>
          <p:nvPr/>
        </p:nvSpPr>
        <p:spPr>
          <a:xfrm>
            <a:off x="7679563" y="568177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Learning acquisition </a:t>
            </a:r>
            <a:endParaRPr lang="en-US" dirty="0"/>
          </a:p>
        </p:txBody>
      </p:sp>
      <p:sp>
        <p:nvSpPr>
          <p:cNvPr id="37" name="TextBox 36">
            <a:extLst>
              <a:ext uri="{FF2B5EF4-FFF2-40B4-BE49-F238E27FC236}">
                <a16:creationId xmlns:a16="http://schemas.microsoft.com/office/drawing/2014/main" id="{36AE995C-8FED-4D9D-FC32-A9984CA755DF}"/>
              </a:ext>
            </a:extLst>
          </p:cNvPr>
          <p:cNvSpPr txBox="1"/>
          <p:nvPr/>
        </p:nvSpPr>
        <p:spPr>
          <a:xfrm>
            <a:off x="10245527" y="504028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Work experience </a:t>
            </a:r>
            <a:endParaRPr lang="en-US" dirty="0"/>
          </a:p>
        </p:txBody>
      </p:sp>
      <p:sp>
        <p:nvSpPr>
          <p:cNvPr id="38" name="TextBox 37">
            <a:extLst>
              <a:ext uri="{FF2B5EF4-FFF2-40B4-BE49-F238E27FC236}">
                <a16:creationId xmlns:a16="http://schemas.microsoft.com/office/drawing/2014/main" id="{BC2D434E-8D83-D67F-DCCC-F4AE5F6CBD07}"/>
              </a:ext>
            </a:extLst>
          </p:cNvPr>
          <p:cNvSpPr txBox="1"/>
          <p:nvPr/>
        </p:nvSpPr>
        <p:spPr>
          <a:xfrm>
            <a:off x="7716220" y="634159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Qualifications </a:t>
            </a:r>
            <a:endParaRPr lang="en-US" dirty="0"/>
          </a:p>
        </p:txBody>
      </p:sp>
      <p:sp>
        <p:nvSpPr>
          <p:cNvPr id="39" name="TextBox 38">
            <a:extLst>
              <a:ext uri="{FF2B5EF4-FFF2-40B4-BE49-F238E27FC236}">
                <a16:creationId xmlns:a16="http://schemas.microsoft.com/office/drawing/2014/main" id="{540EB7E0-31E2-847B-3C72-06398F9B4081}"/>
              </a:ext>
            </a:extLst>
          </p:cNvPr>
          <p:cNvSpPr txBox="1"/>
          <p:nvPr/>
        </p:nvSpPr>
        <p:spPr>
          <a:xfrm>
            <a:off x="7789533" y="384894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College</a:t>
            </a:r>
            <a:endParaRPr lang="en-US" dirty="0"/>
          </a:p>
        </p:txBody>
      </p:sp>
      <p:sp>
        <p:nvSpPr>
          <p:cNvPr id="40" name="TextBox 39">
            <a:extLst>
              <a:ext uri="{FF2B5EF4-FFF2-40B4-BE49-F238E27FC236}">
                <a16:creationId xmlns:a16="http://schemas.microsoft.com/office/drawing/2014/main" id="{BFFE58D8-9987-075F-62C2-21368EA6B1E7}"/>
              </a:ext>
            </a:extLst>
          </p:cNvPr>
          <p:cNvSpPr txBox="1"/>
          <p:nvPr/>
        </p:nvSpPr>
        <p:spPr>
          <a:xfrm>
            <a:off x="10685407" y="221772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apprentices</a:t>
            </a:r>
            <a:endParaRPr lang="en-US" dirty="0" err="1"/>
          </a:p>
        </p:txBody>
      </p:sp>
      <p:sp>
        <p:nvSpPr>
          <p:cNvPr id="41" name="TextBox 40">
            <a:extLst>
              <a:ext uri="{FF2B5EF4-FFF2-40B4-BE49-F238E27FC236}">
                <a16:creationId xmlns:a16="http://schemas.microsoft.com/office/drawing/2014/main" id="{0F1AE05C-C363-141E-07C3-65796A391AEB}"/>
              </a:ext>
            </a:extLst>
          </p:cNvPr>
          <p:cNvSpPr txBox="1"/>
          <p:nvPr/>
        </p:nvSpPr>
        <p:spPr>
          <a:xfrm>
            <a:off x="10538780" y="298751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employability </a:t>
            </a:r>
            <a:endParaRPr lang="en-US" dirty="0"/>
          </a:p>
        </p:txBody>
      </p:sp>
    </p:spTree>
    <p:extLst>
      <p:ext uri="{BB962C8B-B14F-4D97-AF65-F5344CB8AC3E}">
        <p14:creationId xmlns:p14="http://schemas.microsoft.com/office/powerpoint/2010/main" val="81513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tileRect/>
        </a:gradFill>
        <a:effectLst/>
      </p:bgPr>
    </p:bg>
    <p:spTree>
      <p:nvGrpSpPr>
        <p:cNvPr id="1" name="">
          <a:extLst>
            <a:ext uri="{FF2B5EF4-FFF2-40B4-BE49-F238E27FC236}">
              <a16:creationId xmlns:a16="http://schemas.microsoft.com/office/drawing/2014/main" id="{42D57818-2BC7-B64F-FFE6-9BD358980CF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E2F33BD-50BF-D65E-7B10-D54E96776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24" y="-3905193"/>
            <a:ext cx="14663272" cy="14668386"/>
          </a:xfrm>
          <a:prstGeom prst="rect">
            <a:avLst/>
          </a:prstGeom>
        </p:spPr>
      </p:pic>
      <p:pic>
        <p:nvPicPr>
          <p:cNvPr id="5" name="Picture 4">
            <a:extLst>
              <a:ext uri="{FF2B5EF4-FFF2-40B4-BE49-F238E27FC236}">
                <a16:creationId xmlns:a16="http://schemas.microsoft.com/office/drawing/2014/main" id="{63096E05-F93C-3990-5F56-3017CA11E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962" y="406083"/>
            <a:ext cx="2668076" cy="2670949"/>
          </a:xfrm>
          <a:prstGeom prst="rect">
            <a:avLst/>
          </a:prstGeom>
        </p:spPr>
      </p:pic>
      <p:sp>
        <p:nvSpPr>
          <p:cNvPr id="10" name="TextBox 9">
            <a:extLst>
              <a:ext uri="{FF2B5EF4-FFF2-40B4-BE49-F238E27FC236}">
                <a16:creationId xmlns:a16="http://schemas.microsoft.com/office/drawing/2014/main" id="{A362112E-8486-DF3C-11EF-4E22594B5FAD}"/>
              </a:ext>
            </a:extLst>
          </p:cNvPr>
          <p:cNvSpPr txBox="1"/>
          <p:nvPr/>
        </p:nvSpPr>
        <p:spPr>
          <a:xfrm>
            <a:off x="1141445" y="3968682"/>
            <a:ext cx="9909110" cy="1877437"/>
          </a:xfrm>
          <a:prstGeom prst="rect">
            <a:avLst/>
          </a:prstGeom>
          <a:noFill/>
        </p:spPr>
        <p:txBody>
          <a:bodyPr wrap="square" lIns="91440" tIns="45720" rIns="91440" bIns="45720" rtlCol="0" anchor="t">
            <a:spAutoFit/>
          </a:bodyPr>
          <a:lstStyle/>
          <a:p>
            <a:pPr algn="ctr">
              <a:spcBef>
                <a:spcPts val="1200"/>
              </a:spcBef>
              <a:spcAft>
                <a:spcPts val="1200"/>
              </a:spcAft>
            </a:pPr>
            <a:r>
              <a:rPr lang="en-GB" sz="4800" b="1" dirty="0">
                <a:solidFill>
                  <a:srgbClr val="0070C0"/>
                </a:solidFill>
                <a:latin typeface="Trebuchet MS" panose="020B0603020202020204"/>
              </a:rPr>
              <a:t>Goldwyn School</a:t>
            </a:r>
          </a:p>
          <a:p>
            <a:pPr algn="ctr">
              <a:spcBef>
                <a:spcPts val="1200"/>
              </a:spcBef>
              <a:spcAft>
                <a:spcPts val="1200"/>
              </a:spcAft>
            </a:pPr>
            <a:r>
              <a:rPr lang="en-GB" sz="4800" b="1" dirty="0">
                <a:solidFill>
                  <a:srgbClr val="0070C0"/>
                </a:solidFill>
                <a:latin typeface="Trebuchet MS" panose="020B0603020202020204"/>
              </a:rPr>
              <a:t>‘The Whole Child Curriculum’</a:t>
            </a:r>
          </a:p>
        </p:txBody>
      </p:sp>
    </p:spTree>
    <p:extLst>
      <p:ext uri="{BB962C8B-B14F-4D97-AF65-F5344CB8AC3E}">
        <p14:creationId xmlns:p14="http://schemas.microsoft.com/office/powerpoint/2010/main" val="677823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6B034BED8154C8CA53F80E4C7CCE7" ma:contentTypeVersion="29" ma:contentTypeDescription="Create a new document." ma:contentTypeScope="" ma:versionID="958fb4a4c40dac4de530ec2b31120d8e">
  <xsd:schema xmlns:xsd="http://www.w3.org/2001/XMLSchema" xmlns:xs="http://www.w3.org/2001/XMLSchema" xmlns:p="http://schemas.microsoft.com/office/2006/metadata/properties" xmlns:ns3="777bb977-8ac1-4572-8ff7-3015cbe83124" xmlns:ns4="95b91efa-bc80-40ac-b622-2633a1fbd6e9" xmlns:ns5="224fd710-3dad-4380-9a49-540a330a8da8" xmlns:ns6="2df70f21-dca7-45db-be3f-a58783ea902b" targetNamespace="http://schemas.microsoft.com/office/2006/metadata/properties" ma:root="true" ma:fieldsID="767989a5c4229cac1124bd5c71f00eeb" ns3:_="" ns4:_="" ns5:_="" ns6:_="">
    <xsd:import namespace="777bb977-8ac1-4572-8ff7-3015cbe83124"/>
    <xsd:import namespace="95b91efa-bc80-40ac-b622-2633a1fbd6e9"/>
    <xsd:import namespace="224fd710-3dad-4380-9a49-540a330a8da8"/>
    <xsd:import namespace="2df70f21-dca7-45db-be3f-a58783ea902b"/>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5:SharedWithDetails" minOccurs="0"/>
                <xsd:element ref="ns5:SharingHintHash" minOccurs="0"/>
                <xsd:element ref="ns6:_activity" minOccurs="0"/>
                <xsd:element ref="ns6:MediaServiceDateTaken" minOccurs="0"/>
                <xsd:element ref="ns6:MediaServiceAutoTags" minOccurs="0"/>
                <xsd:element ref="ns6:MediaServiceLocation" minOccurs="0"/>
                <xsd:element ref="ns6:MediaServiceGenerationTime" minOccurs="0"/>
                <xsd:element ref="ns6:MediaServiceEventHashCode" minOccurs="0"/>
                <xsd:element ref="ns6:MediaLengthInSeconds" minOccurs="0"/>
                <xsd:element ref="ns6:MediaServiceOCR" minOccurs="0"/>
                <xsd:element ref="ns6:MediaServiceObjectDetectorVersions" minOccurs="0"/>
                <xsd:element ref="ns6:MediaServiceSystemTag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bb977-8ac1-4572-8ff7-3015cbe831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b91efa-bc80-40ac-b622-2633a1fbd6e9"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4fd710-3dad-4380-9a49-540a330a8da8"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f70f21-dca7-45db-be3f-a58783ea902b" elementFormDefault="qualified">
    <xsd:import namespace="http://schemas.microsoft.com/office/2006/documentManagement/types"/>
    <xsd:import namespace="http://schemas.microsoft.com/office/infopath/2007/PartnerControls"/>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df70f21-dca7-45db-be3f-a58783ea902b" xsi:nil="true"/>
  </documentManagement>
</p:properties>
</file>

<file path=customXml/itemProps1.xml><?xml version="1.0" encoding="utf-8"?>
<ds:datastoreItem xmlns:ds="http://schemas.openxmlformats.org/officeDocument/2006/customXml" ds:itemID="{E0E13474-442E-4F77-83A5-008AC6D9F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7bb977-8ac1-4572-8ff7-3015cbe83124"/>
    <ds:schemaRef ds:uri="95b91efa-bc80-40ac-b622-2633a1fbd6e9"/>
    <ds:schemaRef ds:uri="224fd710-3dad-4380-9a49-540a330a8da8"/>
    <ds:schemaRef ds:uri="2df70f21-dca7-45db-be3f-a58783ea90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656C04-6F53-41E8-874B-36A8394CC903}">
  <ds:schemaRefs>
    <ds:schemaRef ds:uri="http://schemas.microsoft.com/sharepoint/v3/contenttype/forms"/>
  </ds:schemaRefs>
</ds:datastoreItem>
</file>

<file path=customXml/itemProps3.xml><?xml version="1.0" encoding="utf-8"?>
<ds:datastoreItem xmlns:ds="http://schemas.openxmlformats.org/officeDocument/2006/customXml" ds:itemID="{C6C20289-AA15-4C2C-8753-AB249F81A314}">
  <ds:schemaRefs>
    <ds:schemaRef ds:uri="777bb977-8ac1-4572-8ff7-3015cbe83124"/>
    <ds:schemaRef ds:uri="http://purl.org/dc/terms/"/>
    <ds:schemaRef ds:uri="224fd710-3dad-4380-9a49-540a330a8da8"/>
    <ds:schemaRef ds:uri="http://schemas.microsoft.com/office/2006/metadata/properties"/>
    <ds:schemaRef ds:uri="http://schemas.microsoft.com/office/2006/documentManagement/types"/>
    <ds:schemaRef ds:uri="http://purl.org/dc/elements/1.1/"/>
    <ds:schemaRef ds:uri="95b91efa-bc80-40ac-b622-2633a1fbd6e9"/>
    <ds:schemaRef ds:uri="http://schemas.microsoft.com/office/infopath/2007/PartnerControls"/>
    <ds:schemaRef ds:uri="http://schemas.openxmlformats.org/package/2006/metadata/core-properties"/>
    <ds:schemaRef ds:uri="2df70f21-dca7-45db-be3f-a58783ea90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54</TotalTime>
  <Words>1557</Words>
  <Application>Microsoft Office PowerPoint</Application>
  <PresentationFormat>Widescreen</PresentationFormat>
  <Paragraphs>175</Paragraphs>
  <Slides>16</Slides>
  <Notes>13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The SEMH Contiuumn</vt:lpstr>
      <vt:lpstr>PowerPoint Presentation</vt:lpstr>
      <vt:lpstr>PowerPoint Presentation</vt:lpstr>
      <vt:lpstr>PowerPoint Presentation</vt:lpstr>
      <vt:lpstr>PowerPoint Presentation</vt:lpstr>
      <vt:lpstr>Maslow</vt:lpstr>
      <vt:lpstr>See Strengths not weakness…</vt:lpstr>
      <vt:lpstr>Every Child deserves a Champion </vt:lpstr>
      <vt:lpstr>PowerPoint Presentation</vt:lpstr>
      <vt:lpstr>PowerPoint Presentation</vt:lpstr>
      <vt:lpstr>PowerPoint Presentation</vt:lpstr>
      <vt:lpstr>In the business of changing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Chessum</dc:creator>
  <cp:lastModifiedBy>Kerry Greene</cp:lastModifiedBy>
  <cp:revision>962</cp:revision>
  <dcterms:created xsi:type="dcterms:W3CDTF">2024-06-23T19:09:32Z</dcterms:created>
  <dcterms:modified xsi:type="dcterms:W3CDTF">2026-01-20T22:05:10Z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0x0101002486B034BED8154C8CA53F80E4C7CCE7</vt:lpwstr>
  </property>
</Properties>
</file>